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0" r:id="rId2"/>
    <p:sldId id="256" r:id="rId3"/>
    <p:sldId id="328" r:id="rId4"/>
    <p:sldId id="329" r:id="rId5"/>
    <p:sldId id="319" r:id="rId6"/>
    <p:sldId id="302" r:id="rId7"/>
    <p:sldId id="327" r:id="rId8"/>
    <p:sldId id="304" r:id="rId9"/>
    <p:sldId id="305" r:id="rId10"/>
    <p:sldId id="317" r:id="rId11"/>
    <p:sldId id="321" r:id="rId12"/>
    <p:sldId id="310" r:id="rId13"/>
    <p:sldId id="324" r:id="rId14"/>
    <p:sldId id="322" r:id="rId15"/>
  </p:sldIdLst>
  <p:sldSz cx="12801600" cy="9601200" type="A3"/>
  <p:notesSz cx="6858000" cy="9144000"/>
  <p:defaultTextStyle>
    <a:defPPr>
      <a:defRPr lang="ru-RU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660"/>
  </p:normalViewPr>
  <p:slideViewPr>
    <p:cSldViewPr>
      <p:cViewPr varScale="1">
        <p:scale>
          <a:sx n="79" d="100"/>
          <a:sy n="79" d="100"/>
        </p:scale>
        <p:origin x="1242" y="12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AFCA4DE-0144-4E4E-B8FB-A112B5A936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13495F-D604-4611-AC89-A132E93A38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9D53FED-66FA-4D88-A810-A44058BDB9B5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B8B78185-6DDE-41F7-BF28-0748995961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37FE078-1566-43F0-AB88-8690B1AFB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8BCA05-8BE4-4ECC-A8E9-E10DC54F19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B6F563-8E18-465E-9E2B-30DB058BD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58F775-6BFF-41A6-A0C4-2C16A3F70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5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A301B-D939-AB8F-6D5E-449B608C7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A631BC8-34D3-0A0F-45A7-BA85767421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9A6068C-74F4-0531-F0B0-BB51E32883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E4D063-4AB2-5E78-755B-17A246D07F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71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51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8F775-6BFF-41A6-A0C4-2C16A3F7045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5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131BF2-A266-4AB8-9066-5F3F7BA7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A7AE-FB96-41CB-9071-7E48D810C919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B55F3-BACE-44F8-997E-9190BA52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A53CEA-D782-4420-BF6C-A6EFE6AB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191B-6C74-406E-906C-A96622258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0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61FBFE-D3B4-488B-8973-908F0533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A301-975E-4949-9AD2-DF8B78DDC7AE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59B988-E00D-404A-80F3-8F40344B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008BC2-6854-432D-B52B-27248154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8EAF-D1FA-466C-B403-C021D57EA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5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A1CB76-EA36-470B-BF8F-8493D049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14D9-C610-4108-9A09-C3D48BF00262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8A2282-8545-4530-9A29-2536BA77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7FAC6-B5B3-4767-85AF-732ADE7F1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6C02-0E57-4F0A-BF43-C1FED47C9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1310D2-4339-4805-A352-FE55DDD9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798D-9337-436A-BD9A-A1CEB10353BC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A03866-1311-457A-8C27-50AA832C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C0840D-60E1-4E58-97AC-2BCE3242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D3187-FC03-41F4-86D1-29F97F578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1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21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31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42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52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63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739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84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DD6F76-46CA-4364-BE9F-1E3FBE79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4267-6E96-4CAB-A131-B5FA1437B5DE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37657-6E14-45F7-B46D-2665BFA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5E1672-B477-49D6-A300-EF5097CF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605BD-D757-4646-BEFE-17D06F4D5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24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B426AF6-A168-4D27-B7F3-54F9D9CC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55DF-A40F-41E1-965A-15CF4B4AA8AE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7BD5B1D-5EE3-40B7-BCCF-9D6735A4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ECC37CA-3D49-40A3-8987-4811AB8B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4E75-1333-44E7-8284-FD7E5A293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2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9CBCCC4-9A1A-432B-8276-A4CBF121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1598-D747-4395-9BCF-7D942251AF93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85503CC6-46E6-4B00-AF00-34310399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F4EC63D-5C0F-4106-A897-E2729CD9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B941-2FB1-415B-9D10-E6A7E4A4F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9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1319B4F6-6C6E-409D-8C0B-0167F229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4D81-C0E0-4BA4-B8D8-AC5CAB7C2B2D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65908C82-CA4B-43D8-BB2A-7C0067A9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2461DA6-8028-4A01-B7EB-4CCC6208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DBFF6-3FB8-4752-9440-558C2FB6A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9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727BCC1-904B-4F2E-AC60-DF83AE55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88F1-7D64-481D-85EC-50F5CA73F0C8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5A5ADE8-02EB-4257-85FD-372A909D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26E07BA-65D2-470F-BDBE-BB25EFA6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0CED-6B30-4FA9-B7E1-46187BA44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20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7B981BC-3D24-483D-A1EF-6F63AA39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7645-D4CC-4B5C-8AD4-CAFF37890FE5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69B48C3-DAC6-4AAB-A4D1-BC524F2A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FE76AE4-F57B-4F53-9D82-83ED2562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E851-91FF-4CF5-9980-6A1886C0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2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105" indent="0">
              <a:buNone/>
              <a:defRPr sz="3920"/>
            </a:lvl2pPr>
            <a:lvl3pPr marL="1280210" indent="0">
              <a:buNone/>
              <a:defRPr sz="3360"/>
            </a:lvl3pPr>
            <a:lvl4pPr marL="1920317" indent="0">
              <a:buNone/>
              <a:defRPr sz="2800"/>
            </a:lvl4pPr>
            <a:lvl5pPr marL="2560424" indent="0">
              <a:buNone/>
              <a:defRPr sz="2800"/>
            </a:lvl5pPr>
            <a:lvl6pPr marL="3200527" indent="0">
              <a:buNone/>
              <a:defRPr sz="2800"/>
            </a:lvl6pPr>
            <a:lvl7pPr marL="3840634" indent="0">
              <a:buNone/>
              <a:defRPr sz="2800"/>
            </a:lvl7pPr>
            <a:lvl8pPr marL="4480739" indent="0">
              <a:buNone/>
              <a:defRPr sz="2800"/>
            </a:lvl8pPr>
            <a:lvl9pPr marL="5120844" indent="0">
              <a:buNone/>
              <a:defRPr sz="2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7013126-404D-4797-A474-B8F56843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0A86-4F3B-48ED-B1AA-7C9BEC94F107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3F4066B-2382-4417-895D-E31091BB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CA5CA9A-8C92-4C97-81C4-5738CF98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74158-4213-4948-BFE9-A14A2AC4F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7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6A424-9462-43F9-9AEB-90BD54D6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497A9B-91EF-47B7-9E1A-A1FA8758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292C1-A45F-4907-B570-B15D2B8C5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BD088-AB76-46D5-AC94-36DA78D56032}" type="datetimeFigureOut">
              <a:rPr lang="ru-RU"/>
              <a:pPr>
                <a:defRPr/>
              </a:pPr>
              <a:t>08.08.2025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23A6C-FBE3-4491-864E-8EFC0AB54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79852" eaLnBrk="1" fontAlgn="auto" hangingPunct="1">
              <a:spcBef>
                <a:spcPts val="0"/>
              </a:spcBef>
              <a:spcAft>
                <a:spcPts val="0"/>
              </a:spcAft>
              <a:defRPr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9F4FA7-25A9-4BFD-9D8A-A2027E7DF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BD509-FDF3-4D07-8906-465665235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80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87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93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898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105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21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31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42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52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63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739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84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A069EA-D25D-44BB-B3C1-3BB943965893}"/>
              </a:ext>
            </a:extLst>
          </p:cNvPr>
          <p:cNvSpPr txBox="1"/>
          <p:nvPr/>
        </p:nvSpPr>
        <p:spPr>
          <a:xfrm>
            <a:off x="316124" y="4224536"/>
            <a:ext cx="12169352" cy="2850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Организация и проведение</a:t>
            </a:r>
          </a:p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всероссийской олимпиады школьников</a:t>
            </a:r>
          </a:p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в Ульяновской области</a:t>
            </a:r>
          </a:p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в 2025/2026 учебном году</a:t>
            </a:r>
          </a:p>
        </p:txBody>
      </p:sp>
      <p:pic>
        <p:nvPicPr>
          <p:cNvPr id="3077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A5271514-D0D1-4E2C-AA58-FEB014487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56" y="624136"/>
            <a:ext cx="2553767" cy="25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BC63375-9545-ECAF-CACE-98DBA74AB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310" y="624136"/>
            <a:ext cx="7278610" cy="23882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0EE19689-43D1-BE3D-D935-92DA27478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A23A37-653C-B02E-C683-AD9C5FDA6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4BD5AC-C12C-A049-6CC2-6008C34B45F2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94101-8BDE-4246-2107-235D85F3D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6688"/>
            <a:ext cx="12773295" cy="120816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Практические и творческие туры </a:t>
            </a:r>
            <a:b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рамках школьного этапа всероссийской олимпиады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CEB579-FD81-93CD-C101-13A07BB5B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3" y="2856383"/>
            <a:ext cx="11522075" cy="61926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Практические туры </a:t>
            </a: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пройдут по следующим общеобразовательным предметам: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Химия (7-11 класс);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Основы безопасности и защиты Родины (7-11 класс);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Физическая культура (5-11 класс);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Творческий тур </a:t>
            </a: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пройдёт по искусству (МХК) (5-6 класс)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99FE1AF-DC1F-CEB4-F518-12EF213C4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536" y="3450235"/>
            <a:ext cx="777619" cy="135036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2A8210C-AC60-1BCF-9CCA-C737CB7077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6" y="4543331"/>
            <a:ext cx="1123967" cy="148001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3353978-C2BB-CA43-0C9E-CACAD787DA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302" y="6023350"/>
            <a:ext cx="1609602" cy="120292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E8A2CD0-0AEF-3C38-05A1-5EC935901D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843" y="6986820"/>
            <a:ext cx="1389055" cy="192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21D956DC-734E-5896-11BC-022109304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E6829A-BDFA-15F6-882D-B9FE07D86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133F7-47A6-1104-B5D5-2589F76F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3594"/>
            <a:ext cx="12787448" cy="56815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всероссийской олимпиады школьников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0BF014-71E6-71D8-47C2-E6E5D34F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3" y="2239962"/>
            <a:ext cx="11522075" cy="6737101"/>
          </a:xfrm>
        </p:spPr>
        <p:txBody>
          <a:bodyPr>
            <a:normAutofit/>
          </a:bodyPr>
          <a:lstStyle/>
          <a:p>
            <a:pPr marL="0" marR="0" lvl="0" indent="0" algn="l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rPr>
              <a:t>Участники:</a:t>
            </a:r>
          </a:p>
          <a:p>
            <a:pPr marL="0" indent="0" algn="just">
              <a:buNone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1. Участники школьного этапа </a:t>
            </a:r>
            <a:r>
              <a:rPr lang="ru-RU" sz="28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ВсОШ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текущего учебного года, 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набравшие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необходимое для участия в муниципальном этапе олимпиады 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баллов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установленное организатором муниципального этапа </a:t>
            </a:r>
            <a:r>
              <a:rPr lang="ru-RU" sz="28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ВсОШ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по каждому общеобразовательному предмету и классу;</a:t>
            </a:r>
          </a:p>
          <a:p>
            <a:pPr marL="0" indent="0" algn="just">
              <a:buNone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2. 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Победители и призеры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этапа </a:t>
            </a:r>
            <a:r>
              <a:rPr lang="ru-RU" sz="28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ВсОШ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предыдущего учебного года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продолжающие освоение основных образовательных программ основного общего и среднего общего образования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3E950D-3F33-2927-5C80-7A89B37A90A8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2025/2026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2460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47F7D6-160C-3BDB-393E-81648C56B0F7}"/>
              </a:ext>
            </a:extLst>
          </p:cNvPr>
          <p:cNvSpPr txBox="1"/>
          <p:nvPr/>
        </p:nvSpPr>
        <p:spPr>
          <a:xfrm>
            <a:off x="458880" y="1470229"/>
            <a:ext cx="11521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2025/2026 учебном году на территории Ульяновской области муниципальный этап Олимпиады пройдёт в двух форматах: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402A230-A6D3-54DE-62C6-15C3144281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2566714"/>
            <a:ext cx="8856984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137442-2AC0-86E1-19F1-1C8EDE113BAB}"/>
              </a:ext>
            </a:extLst>
          </p:cNvPr>
          <p:cNvSpPr txBox="1"/>
          <p:nvPr/>
        </p:nvSpPr>
        <p:spPr>
          <a:xfrm>
            <a:off x="3922497" y="2786117"/>
            <a:ext cx="2019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Очный:</a:t>
            </a:r>
            <a:endParaRPr lang="ru-RU" sz="3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E38E8D-C370-F507-40A0-EA03F3730551}"/>
              </a:ext>
            </a:extLst>
          </p:cNvPr>
          <p:cNvSpPr txBox="1"/>
          <p:nvPr/>
        </p:nvSpPr>
        <p:spPr>
          <a:xfrm>
            <a:off x="458880" y="3586132"/>
            <a:ext cx="1172418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литература, искусство (мировая художественная культура), химия, история, труд (технология), астрономия, биология, физическая культура, основы безопасности и защиты Родины, математика, физика, немецкий язык, английский язык, китайский язык, французский язык, право, экология, русский язык, география, обществознание, информатика по профилям: «Робототехника», «Информационная безопасность», «Искусственный интеллект»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05C8FF-DEE1-6594-5EA5-B597347FFD8F}"/>
              </a:ext>
            </a:extLst>
          </p:cNvPr>
          <p:cNvSpPr txBox="1"/>
          <p:nvPr/>
        </p:nvSpPr>
        <p:spPr>
          <a:xfrm>
            <a:off x="424136" y="7762039"/>
            <a:ext cx="117241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 по профилю «Программирование» 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(на технологической платформе codeforces.com)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экономика (на сайте тестирующей системы </a:t>
            </a:r>
            <a:r>
              <a:rPr lang="ru-RU" sz="2800" b="1" dirty="0" err="1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uts.sirius.online</a:t>
            </a:r>
            <a:r>
              <a:rPr lang="ru-RU" sz="28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)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FF0F699-F416-490C-71E0-2639ABC24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32" y="6694675"/>
            <a:ext cx="8856984" cy="116441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5B9D7B3-6F0E-2383-1009-FD2F614141DE}"/>
              </a:ext>
            </a:extLst>
          </p:cNvPr>
          <p:cNvSpPr txBox="1"/>
          <p:nvPr/>
        </p:nvSpPr>
        <p:spPr>
          <a:xfrm>
            <a:off x="3301555" y="6918772"/>
            <a:ext cx="3816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Дистанционный:</a:t>
            </a:r>
            <a:endParaRPr lang="ru-RU" sz="3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16DCC5-6CC8-F9A8-0D1D-2B90B91CEB5D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2025/2026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52034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E9D13845-B13B-66F7-DE38-67FC06F0E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1A5D28-D5C3-1560-7007-744FCE4AA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1D6856-DCE6-6BC2-A346-3616E9104552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2025/2026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B2006-42CE-055F-150E-D082D5CF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40455"/>
            <a:ext cx="12801599" cy="149620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Условия проведения соревновательных туров </a:t>
            </a:r>
            <a:b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рамках муниципального этапа </a:t>
            </a:r>
            <a:b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всероссийской олимпиады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EFF17D-D030-6855-8722-86B4AEC0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3" y="3623357"/>
            <a:ext cx="11522075" cy="495390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Видеозапись соревновательных туров в аудиториях, спортивных залах, мастерских и т.п.;</a:t>
            </a:r>
          </a:p>
          <a:p>
            <a:pPr marL="0" indent="0" algn="just">
              <a:buNone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Определение пункта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проведения муниципального этапа всероссийской олимпиады школьников;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Осуществление перепроверки проверенных олимпиадных работ членами региональной предметно-методической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4007178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AF6EF829-1FA8-52E3-4F85-015A91DF7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59116D-773C-56D9-676F-6ACAEAEA8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83086F-F9E9-0179-CA6B-61A9A7A39170}"/>
              </a:ext>
            </a:extLst>
          </p:cNvPr>
          <p:cNvSpPr txBox="1"/>
          <p:nvPr/>
        </p:nvSpPr>
        <p:spPr>
          <a:xfrm>
            <a:off x="208112" y="184427"/>
            <a:ext cx="3711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2025/2026</a:t>
            </a:r>
            <a:endParaRPr lang="ru-RU" sz="18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94101-8BDE-4246-2107-235D85F3D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6491"/>
            <a:ext cx="12800815" cy="131440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Практические и творческие туры </a:t>
            </a:r>
            <a:b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рамках муниципального этапа </a:t>
            </a:r>
            <a:b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всероссийской олимпиады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CEB579-FD81-93CD-C101-13A07BB5B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3" y="2856383"/>
            <a:ext cx="11522075" cy="57208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Практические туры </a:t>
            </a: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пройдут по следующим общеобразовательным предметам: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Химия (7-11 класс)</a:t>
            </a: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Основы безопасности и защиты Родины (7-11 класс)</a:t>
            </a: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Физическая культура (7-11 класс)</a:t>
            </a: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Труд (технология) (7-11 класс)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Творческий тур</a:t>
            </a: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пройдёт по искусству (МХК) (7-11 класс)</a:t>
            </a:r>
          </a:p>
          <a:p>
            <a:pPr marL="0" indent="0" algn="just">
              <a:buNone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Защита проектов</a:t>
            </a: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Экология (7-11 класс)</a:t>
            </a:r>
          </a:p>
          <a:p>
            <a:pPr marL="0" indent="0" algn="just">
              <a:buNone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Труд (технология) (7-11 класс)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614B1BF-619C-EB7F-C731-070F431862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999" y="3358139"/>
            <a:ext cx="735166" cy="127664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610740B-30E3-F2D5-71C4-5968FEECCF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1" y="4228035"/>
            <a:ext cx="1039505" cy="136880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F882449-EFA6-999D-BEA0-A49DFA974A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006" y="3441948"/>
            <a:ext cx="1349148" cy="100827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BBDAE4A-40E3-AB24-806A-B4DEA180AE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86" y="5821872"/>
            <a:ext cx="867127" cy="120292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DEF6ED0-0BE1-E041-BF64-33402B7511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600" y="7529145"/>
            <a:ext cx="1076620" cy="141360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F42B36F-2F14-FF90-91AA-4742D7D378F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716" y="7027401"/>
            <a:ext cx="1438545" cy="154986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BD13071-8570-096F-ECE5-A90DA3EBD1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482" y="4183232"/>
            <a:ext cx="1076620" cy="141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6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0A8858DD-77C7-3C11-F0C5-46020DE61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A069EA-D25D-44BB-B3C1-3BB943965893}"/>
              </a:ext>
            </a:extLst>
          </p:cNvPr>
          <p:cNvSpPr txBox="1"/>
          <p:nvPr/>
        </p:nvSpPr>
        <p:spPr>
          <a:xfrm>
            <a:off x="304855" y="1283238"/>
            <a:ext cx="1216935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Всероссийская олимпиада школьников 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– старейшая и самая престижная олимпиада в нашей стране.</a:t>
            </a:r>
          </a:p>
          <a:p>
            <a:pPr indent="450215" algn="ctr"/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/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Олимпиада – мощный ресурс для развития личности и интеллектуальных возможностей для каждого ребенка. Любой ребенок, участвуя в олимпиадах, приобретает новый опыт, получает возможность реализации своих способностей, шанс получить общественное признание своим талантам.</a:t>
            </a:r>
          </a:p>
          <a:p>
            <a:pPr indent="450215" algn="ctr"/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/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Олимпиада в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Ульяновской области 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проводится по 2</a:t>
            </a:r>
            <a:r>
              <a:rPr lang="en-US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общеобразовательн</a:t>
            </a:r>
            <a:r>
              <a:rPr lang="ru-RU" sz="1800" kern="1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ым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предмет</a:t>
            </a:r>
            <a:r>
              <a:rPr lang="ru-RU" sz="1800" kern="1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ам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четыре этапа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ctr"/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ШКОЛЬНЫЙ ЭТАП 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(стартует </a:t>
            </a:r>
            <a:r>
              <a:rPr lang="ru-RU" sz="1800" b="1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16 сентября 202</a:t>
            </a:r>
            <a:r>
              <a:rPr lang="en-US" sz="1800" b="1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1800" b="1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года</a:t>
            </a:r>
            <a:r>
              <a:rPr lang="ru-RU" sz="18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школьном этапе может участвовать любой желающий, начиная с пятого класса. По русскому языку и математике можно принять участие, начиная с четвертого класса. При желании можно выполнять задания более старших классов.</a:t>
            </a:r>
          </a:p>
          <a:p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МУНИЦИПАЛЬНЫЙ ЭТАП 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(стартует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10 ноября 2025 года</a:t>
            </a:r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Ступень с более сложными заданиями. Чтобы стать участником муниципального этапа нужно войти в списки преодолевших порог баллов по каждому предмету и классу. Проводится по заданиям, разработанным для 7-11 классов.</a:t>
            </a:r>
          </a:p>
          <a:p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ЭТАП</a:t>
            </a:r>
          </a:p>
          <a:p>
            <a:pPr algn="just"/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Помогает отобрать лучших среди участников муниципального этапа, преодолевших порог по каждому предмету и классу. Проводится по заданиям, разработанным для 9-11 классов.</a:t>
            </a:r>
          </a:p>
          <a:p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ЗАКЛЮЧИТЕЛЬНЫЙ ЭТАП</a:t>
            </a:r>
          </a:p>
          <a:p>
            <a:pPr algn="just"/>
            <a:r>
              <a:rPr lang="ru-RU" sz="1800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Заключительный этап является четвертым этапом всероссийской олимпиады школьников, проводится по заданиям, разработанным для 9-11 классов.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BC63375-9545-ECAF-CACE-98DBA74AB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333" y="-552528"/>
            <a:ext cx="7278610" cy="23882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604390-4BD0-5855-3C45-0DB07DDD91E9}"/>
              </a:ext>
            </a:extLst>
          </p:cNvPr>
          <p:cNvSpPr txBox="1"/>
          <p:nvPr/>
        </p:nvSpPr>
        <p:spPr>
          <a:xfrm>
            <a:off x="859949" y="33592"/>
            <a:ext cx="21991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2025/2026</a:t>
            </a:r>
            <a:endParaRPr lang="ru-RU" sz="36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45A0D-D7F2-4D02-6B3F-5D1D9DBB750E}"/>
              </a:ext>
            </a:extLst>
          </p:cNvPr>
          <p:cNvSpPr txBox="1"/>
          <p:nvPr/>
        </p:nvSpPr>
        <p:spPr>
          <a:xfrm>
            <a:off x="304855" y="7746546"/>
            <a:ext cx="104369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Участник олимпиады выполняет по своему выбору олимпиадные задания, разработанные для класса, программу которого он осваивает, или для более старших классов. В случае прохождения участников олимпиады, выполнивших задания, разработанные для более старших классов по отношению к тем классам, программы которых они осваивают, на следующий этап олимпиады указанные участники олимпиады и на следующих этапах олимпиады выполняют олимпиадные задания, разработанные для класса, который они выбрали на предыдущем этапе олимпиады.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556D1602-47F5-D6C9-6A57-E4B721F74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936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2A10B-7DE6-C8AB-71E9-50333F3E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1128192"/>
            <a:ext cx="11522075" cy="816025"/>
          </a:xfrm>
        </p:spPr>
        <p:txBody>
          <a:bodyPr>
            <a:normAutofit/>
          </a:bodyPr>
          <a:lstStyle/>
          <a:p>
            <a:pPr eaLnBrk="0" hangingPunct="0"/>
            <a:r>
              <a:rPr lang="ru-RU" sz="3200" b="1" kern="100" dirty="0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Изменения в порядок проведения </a:t>
            </a:r>
            <a:r>
              <a:rPr lang="ru-RU" sz="3200" b="1" kern="100" dirty="0" err="1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ВсОШ</a:t>
            </a:r>
            <a:r>
              <a:rPr lang="ru-RU" sz="3200" b="1" kern="100" dirty="0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 (от 18.02.2025)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72FA66-00D8-DEDB-10C2-59597B4E1C2D}"/>
              </a:ext>
            </a:extLst>
          </p:cNvPr>
          <p:cNvSpPr txBox="1"/>
          <p:nvPr/>
        </p:nvSpPr>
        <p:spPr>
          <a:xfrm>
            <a:off x="3520480" y="1946921"/>
            <a:ext cx="640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 1 июля 2025 года:</a:t>
            </a:r>
            <a:endParaRPr lang="ru-RU" sz="2400" kern="100" dirty="0">
              <a:solidFill>
                <a:srgbClr val="FF0000"/>
              </a:solidFill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6C1FCD-8BB3-BE5A-6F1F-727A16EC2486}"/>
              </a:ext>
            </a:extLst>
          </p:cNvPr>
          <p:cNvSpPr txBox="1"/>
          <p:nvPr/>
        </p:nvSpPr>
        <p:spPr>
          <a:xfrm>
            <a:off x="214224" y="2496344"/>
            <a:ext cx="12385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kern="100" dirty="0">
                <a:solidFill>
                  <a:srgbClr val="FF0000"/>
                </a:solidFill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Профили</a:t>
            </a:r>
            <a:r>
              <a:rPr lang="ru-RU" sz="2800" b="1" kern="1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kern="100" dirty="0" err="1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по общеобразовательному предмету </a:t>
            </a:r>
            <a:r>
              <a:rPr lang="ru-RU" sz="2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«Труд (технология)»</a:t>
            </a:r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«Культура дома, дизайн и технология»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«Техника, технология и техническое творчество</a:t>
            </a:r>
            <a:r>
              <a:rPr lang="ru-RU" sz="2800" b="1" kern="1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E68A3F-0819-0E22-F7AF-07FAD9BD811E}"/>
              </a:ext>
            </a:extLst>
          </p:cNvPr>
          <p:cNvSpPr txBox="1"/>
          <p:nvPr/>
        </p:nvSpPr>
        <p:spPr>
          <a:xfrm>
            <a:off x="214224" y="5002103"/>
            <a:ext cx="1216935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Профили</a:t>
            </a:r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kern="100" dirty="0" err="1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по общеобразовательному предмету </a:t>
            </a:r>
            <a:r>
              <a:rPr lang="ru-RU" sz="2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«Информатика»</a:t>
            </a:r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«Программирование»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«Информационная безопасность»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«Робототехника»</a:t>
            </a:r>
          </a:p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«Искусственный интеллект»</a:t>
            </a:r>
            <a:endParaRPr lang="ru-RU" sz="2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5FF946-1B90-9B35-B65D-0E1ADB259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333" y="-600000"/>
            <a:ext cx="7278610" cy="23882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74D8E5-7198-A589-4903-0A3E6ED7B99C}"/>
              </a:ext>
            </a:extLst>
          </p:cNvPr>
          <p:cNvSpPr txBox="1"/>
          <p:nvPr/>
        </p:nvSpPr>
        <p:spPr>
          <a:xfrm>
            <a:off x="859949" y="-13880"/>
            <a:ext cx="21991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2025/2026</a:t>
            </a:r>
            <a:endParaRPr lang="ru-RU" sz="36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274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5AE77FF5-3559-B797-DFE0-6A9F3FD85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62A0577-8885-A0D3-A902-56C016A36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333" y="-552528"/>
            <a:ext cx="7278610" cy="23882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E46DE9-5F47-C767-E251-588E2F21F39B}"/>
              </a:ext>
            </a:extLst>
          </p:cNvPr>
          <p:cNvSpPr txBox="1"/>
          <p:nvPr/>
        </p:nvSpPr>
        <p:spPr>
          <a:xfrm>
            <a:off x="859949" y="33592"/>
            <a:ext cx="21991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2025/2026</a:t>
            </a:r>
            <a:endParaRPr lang="ru-RU" sz="36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14EE31-F3C6-9C82-7685-8C31277C3B5C}"/>
              </a:ext>
            </a:extLst>
          </p:cNvPr>
          <p:cNvSpPr txBox="1"/>
          <p:nvPr/>
        </p:nvSpPr>
        <p:spPr>
          <a:xfrm>
            <a:off x="283215" y="1560240"/>
            <a:ext cx="88538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членам жюри муниципального этапа:</a:t>
            </a:r>
            <a:endParaRPr lang="ru-RU" sz="2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E6988A-633F-4A4D-4D43-B95D99EA0CE5}"/>
              </a:ext>
            </a:extLst>
          </p:cNvPr>
          <p:cNvSpPr txBox="1"/>
          <p:nvPr/>
        </p:nvSpPr>
        <p:spPr>
          <a:xfrm>
            <a:off x="283215" y="2135556"/>
            <a:ext cx="12169352" cy="378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высшее образование;</a:t>
            </a:r>
          </a:p>
          <a:p>
            <a:pPr>
              <a:lnSpc>
                <a:spcPct val="150000"/>
              </a:lnSpc>
            </a:pP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стаж работы не менее 3 лет в предметной области, соответствующей профилю олимпиады;</a:t>
            </a:r>
          </a:p>
          <a:p>
            <a:pPr>
              <a:lnSpc>
                <a:spcPct val="150000"/>
              </a:lnSpc>
            </a:pP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опыт деятельности в сфере организации и проведения олимпиад и иных интеллектуальных состязаний, в том числе опыт работы в жюри указанных мероприятий.</a:t>
            </a:r>
          </a:p>
          <a:p>
            <a:pPr>
              <a:lnSpc>
                <a:spcPct val="150000"/>
              </a:lnSpc>
            </a:pPr>
            <a:endParaRPr lang="ru-RU" sz="1800" b="1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включение в состав жюри всех этапов олимпиады лиц, признанных победителями и призёрами международных олимпиад школьников и всероссийской олимпиады школьников по соответствующим общеобразовательным предметам, завершивших обучение по программе среднего общего образования и достигших совершеннолетнего возраста. </a:t>
            </a:r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C416A-2E85-1BB9-9A4C-3551E908E3DB}"/>
              </a:ext>
            </a:extLst>
          </p:cNvPr>
          <p:cNvSpPr txBox="1"/>
          <p:nvPr/>
        </p:nvSpPr>
        <p:spPr>
          <a:xfrm>
            <a:off x="283215" y="5951582"/>
            <a:ext cx="115901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Подготовка членами жюри (МЭ, РЭ, ЗЭ) участников олимпиады:</a:t>
            </a:r>
            <a:endParaRPr lang="ru-RU" sz="2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A1BB45-4522-AEF2-A91F-07AB8F12187F}"/>
              </a:ext>
            </a:extLst>
          </p:cNvPr>
          <p:cNvSpPr txBox="1"/>
          <p:nvPr/>
        </p:nvSpPr>
        <p:spPr>
          <a:xfrm>
            <a:off x="316124" y="6508767"/>
            <a:ext cx="11413268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Член жюри, осуществлявший подготовку участников олимпиады к участию в соответствующем этапе олимпиады,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уведомляет об этом оргкомитет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соответствующего этапа олимпиады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до начала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проведения соответствующего этапа олимпиады по соответствующему общеобразовательному предмету. Указанный член жюри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не может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участвовать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 показе 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выполненных олимпиадных работ участников, которых он готовил к участию в региональном и (или) заключительном этапе олимпиады, а также в </a:t>
            </a:r>
            <a:r>
              <a:rPr lang="ru-RU" sz="1800" b="1" kern="100" dirty="0">
                <a:solidFill>
                  <a:srgbClr val="FF0000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рассмотрении поданных ими апелляций</a:t>
            </a:r>
            <a:r>
              <a:rPr lang="ru-RU" sz="1800" b="1" kern="100" dirty="0"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kern="100" dirty="0">
              <a:effectLst/>
              <a:latin typeface="PT Astra Serif" panose="020A0603040505020204" pitchFamily="18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7853461-8C48-6F61-BF55-6FB95CB9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840160"/>
            <a:ext cx="11522075" cy="816025"/>
          </a:xfrm>
        </p:spPr>
        <p:txBody>
          <a:bodyPr>
            <a:normAutofit/>
          </a:bodyPr>
          <a:lstStyle/>
          <a:p>
            <a:pPr eaLnBrk="0" hangingPunct="0"/>
            <a:r>
              <a:rPr lang="ru-RU" sz="3200" b="1" kern="100" dirty="0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Изменения в порядок проведения </a:t>
            </a:r>
            <a:r>
              <a:rPr lang="ru-RU" sz="3200" b="1" kern="100" dirty="0" err="1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ВсОШ</a:t>
            </a:r>
            <a:r>
              <a:rPr lang="ru-RU" sz="3200" b="1" kern="100" dirty="0">
                <a:solidFill>
                  <a:srgbClr val="FF0000"/>
                </a:solidFill>
                <a:latin typeface="PT Astra Serif" panose="020A0603040505020204" pitchFamily="18" charset="-52"/>
                <a:cs typeface="Times New Roman" panose="02020603050405020304" pitchFamily="18" charset="0"/>
              </a:rPr>
              <a:t> (от 18.02.2025)</a:t>
            </a:r>
          </a:p>
        </p:txBody>
      </p:sp>
    </p:spTree>
    <p:extLst>
      <p:ext uri="{BB962C8B-B14F-4D97-AF65-F5344CB8AC3E}">
        <p14:creationId xmlns:p14="http://schemas.microsoft.com/office/powerpoint/2010/main" val="264830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389329DF-F6A6-AAA6-7027-BEC40C6DA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A452DA-3265-B351-B3BB-2E4188120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A6F50-BB67-EF27-2C17-5F6121806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2" y="1410200"/>
            <a:ext cx="11522075" cy="64633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всероссийской олимпиады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79F8D-61D8-7A23-5796-4A5C5E9B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52" y="2664377"/>
            <a:ext cx="11522075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Участники:</a:t>
            </a: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обучающиеся, осваивающие основные образовательные программы начального общего, основного общего и среднего общего образования в организациях, осуществляющих образовательную деятельность, а также лица, осваивающие указанные образовательные программы в форме самообразования или семейного образования (п.6 Порядка проведения всероссийской олимпиады школьников, утверждённого приказом Министерства просвещения РФ от 27.11.2020 № 678)</a:t>
            </a:r>
          </a:p>
          <a:p>
            <a:pPr marL="0" indent="0" algn="just">
              <a:buNone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проводится по заданиям, разработанным:</a:t>
            </a: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</a:t>
            </a:r>
            <a:r>
              <a:rPr lang="ru-RU" sz="28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5-11 классов </a:t>
            </a:r>
          </a:p>
          <a:p>
            <a:pPr marL="0" indent="0" algn="just">
              <a:buNone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</a:t>
            </a:r>
            <a:r>
              <a:rPr lang="ru-RU" sz="2800" b="1" u="sng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русскому языку и математике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- для </a:t>
            </a:r>
            <a:r>
              <a:rPr lang="ru-RU" sz="28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4-11 классов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EBB18-9274-57E5-3A7F-DB8223C6EE9A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36568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47F7D6-160C-3BDB-393E-81648C56B0F7}"/>
              </a:ext>
            </a:extLst>
          </p:cNvPr>
          <p:cNvSpPr txBox="1"/>
          <p:nvPr/>
        </p:nvSpPr>
        <p:spPr>
          <a:xfrm>
            <a:off x="458880" y="1470229"/>
            <a:ext cx="11521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2025/2026 учебном году на территории Ульяновской области школьный этап Олимпиады пройдёт в двух форматах: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402A230-A6D3-54DE-62C6-15C3144281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6" y="2566714"/>
            <a:ext cx="8856984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137442-2AC0-86E1-19F1-1C8EDE113BAB}"/>
              </a:ext>
            </a:extLst>
          </p:cNvPr>
          <p:cNvSpPr txBox="1"/>
          <p:nvPr/>
        </p:nvSpPr>
        <p:spPr>
          <a:xfrm>
            <a:off x="4200204" y="2696481"/>
            <a:ext cx="20191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Очный:</a:t>
            </a:r>
            <a:endParaRPr lang="ru-RU" sz="4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E38E8D-C370-F507-40A0-EA03F3730551}"/>
              </a:ext>
            </a:extLst>
          </p:cNvPr>
          <p:cNvSpPr txBox="1"/>
          <p:nvPr/>
        </p:nvSpPr>
        <p:spPr>
          <a:xfrm>
            <a:off x="424136" y="3864496"/>
            <a:ext cx="1172418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французский язык, искусство (мировая художественная культура), русский язык, история, право, обществознание, английский язык, </a:t>
            </a:r>
            <a:r>
              <a:rPr lang="ru-RU" sz="28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китайский язык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литература, физическая культура, труд (технология), география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05C8FF-DEE1-6594-5EA5-B597347FFD8F}"/>
              </a:ext>
            </a:extLst>
          </p:cNvPr>
          <p:cNvSpPr txBox="1"/>
          <p:nvPr/>
        </p:nvSpPr>
        <p:spPr>
          <a:xfrm>
            <a:off x="384335" y="7060430"/>
            <a:ext cx="117241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информатика, математика, биология, астрономия, физика, химия, немецкий язык, экономика, основы безопасности и защиты Родины, экология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FF0F699-F416-490C-71E0-2639ABC241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54" y="5620293"/>
            <a:ext cx="8856984" cy="116441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5B9D7B3-6F0E-2383-1009-FD2F614141DE}"/>
              </a:ext>
            </a:extLst>
          </p:cNvPr>
          <p:cNvSpPr txBox="1"/>
          <p:nvPr/>
        </p:nvSpPr>
        <p:spPr>
          <a:xfrm>
            <a:off x="1792288" y="5721387"/>
            <a:ext cx="72728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с использованием цифровых ресурсов ОЦ «Сириус» </a:t>
            </a:r>
            <a:endParaRPr lang="ru-RU" sz="24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045FC7-C1D7-2817-2C65-C9ABE39CC3E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3711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6EA0C-ECFE-C2F3-87FF-9ECD4E29A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CA6670DD-F465-A095-F051-0A8BB6A79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" y="-1249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4023D9-B236-F055-BF45-F3F2AA85A336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16D1A70-1B02-04AE-C114-C3E093BA84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E9BC20-1169-ADE1-C143-E9BBB4E86E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63" y="1341178"/>
            <a:ext cx="8856984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52A3875-4833-9914-85DE-FF612130E61D}"/>
              </a:ext>
            </a:extLst>
          </p:cNvPr>
          <p:cNvSpPr txBox="1"/>
          <p:nvPr/>
        </p:nvSpPr>
        <p:spPr>
          <a:xfrm>
            <a:off x="4133731" y="1470945"/>
            <a:ext cx="20191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Очный:</a:t>
            </a:r>
            <a:endParaRPr lang="ru-RU" sz="4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416BA3-D965-FFAB-713C-D6F70523A5FF}"/>
              </a:ext>
            </a:extLst>
          </p:cNvPr>
          <p:cNvSpPr txBox="1"/>
          <p:nvPr/>
        </p:nvSpPr>
        <p:spPr>
          <a:xfrm>
            <a:off x="369463" y="2762108"/>
            <a:ext cx="1172418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2025/2026 учебном году с целью обеспечения выполнения требований информационной безопасности, предусмотренных Порядком проведения всероссийской олимпиады школьников, при передаче комплектов олимпиадных заданий школьного и муниципального этапов Олимпиады будет использоваться </a:t>
            </a:r>
            <a:r>
              <a:rPr lang="ru-RU" sz="2800" b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сеть ViPNet </a:t>
            </a: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Министерства просвещения и воспитания Ульяновской области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920A90-F024-470E-8C69-5C3407535C9E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9446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по шести общеобразовательным предметам: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Физика (7-11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Биология (5-11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Химия (7-11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Астрономия (5-11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Математика (4-11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Информатика (5-11 класс);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пройдёт в дистанционном формате на платформе «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». Необходимая информация для организаторов и участников располагается на сайте </a:t>
            </a:r>
            <a:r>
              <a:rPr lang="ru-RU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https://siriusolymp.ru/ </a:t>
            </a:r>
            <a:br>
              <a:rPr lang="ru-RU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Разработчиком олимпиадных заданий выступает Образовательный Центр «Сириус»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AA8C80-C6CD-8BA8-2AF1-C9080E5B7224}"/>
              </a:ext>
            </a:extLst>
          </p:cNvPr>
          <p:cNvSpPr txBox="1"/>
          <p:nvPr/>
        </p:nvSpPr>
        <p:spPr>
          <a:xfrm>
            <a:off x="3736504" y="1617439"/>
            <a:ext cx="5688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20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20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ОЦ «Сириус»)</a:t>
            </a:r>
            <a:endParaRPr lang="ru-RU" sz="20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66D9DB-321B-1ED0-3D22-8DE478A530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717" y="3287791"/>
            <a:ext cx="1004019" cy="137464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15A2A8D-0924-8897-4F0B-646F7EF8A5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560" y="3287791"/>
            <a:ext cx="2398935" cy="137464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042C6D5-F367-DA75-ED54-1E8CACA824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467" y="3305979"/>
            <a:ext cx="777619" cy="135036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BA0EADB-729B-77CA-9424-1410C9C2EB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27" y="4938769"/>
            <a:ext cx="1944216" cy="17273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0482628F-0CE1-DADC-4F4B-4E943A3F19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370" y="5020130"/>
            <a:ext cx="1099314" cy="1564623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20111668-53B2-397E-87E6-C7ACF0A9DE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364" y="5081050"/>
            <a:ext cx="908330" cy="154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7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F4C126-443A-41A6-9279-71783601B46B}"/>
              </a:ext>
            </a:extLst>
          </p:cNvPr>
          <p:cNvSpPr txBox="1"/>
          <p:nvPr/>
        </p:nvSpPr>
        <p:spPr>
          <a:xfrm>
            <a:off x="784176" y="1848272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I </a:t>
            </a:r>
            <a:r>
              <a:rPr lang="ru-RU" sz="28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блок мероприятий – региональные этапы всероссийских конкурсов и олимпиад</a:t>
            </a:r>
            <a:endParaRPr lang="ru-RU" sz="28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008B48-C8DA-91E0-B722-85DE741A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67" y="-485412"/>
            <a:ext cx="7278610" cy="23882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888558-5776-2904-9E50-7DDB14940CBD}"/>
              </a:ext>
            </a:extLst>
          </p:cNvPr>
          <p:cNvSpPr txBox="1"/>
          <p:nvPr/>
        </p:nvSpPr>
        <p:spPr>
          <a:xfrm>
            <a:off x="784176" y="2690774"/>
            <a:ext cx="1108923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для обучающихся 5-11 классов по четырём общеобразовательным предметам: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Немецкий язык;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Экономика;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Основы безопасности и защиты Родины;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Экология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пройдёт в дистанционном формате на сайте тестирующей системы </a:t>
            </a:r>
            <a:r>
              <a:rPr lang="ru-RU" sz="2000" b="1" dirty="0" err="1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uts.sirius.online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Необходимая информация для организаторов и участников будет размещена на сайте </a:t>
            </a:r>
            <a:r>
              <a:rPr lang="en-US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https://odarendeti73.ru/</a:t>
            </a:r>
            <a:r>
              <a:rPr lang="ru-RU" sz="2000" b="1" dirty="0">
                <a:solidFill>
                  <a:srgbClr val="7030A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разделе «Олимпиады и конкурсы» – «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ВсОШ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Разработчиками олимпиадных заданий выступают региональные предметно-методические комиссии по соответствующему общеобразовательному предмету, составы которых утверждены распоряжением Министерства просвещения и воспитания Ульяновской области от 18.07.2025 № 1616-р «Об утверждении составов региональных предметно-методических комиссий всероссийской олимпиады школьников на 2025/2026 учебный год».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7030A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DCBB12B-564D-D2B9-E226-C2442754B4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328" y="1457416"/>
            <a:ext cx="6912768" cy="11644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AA8C80-C6CD-8BA8-2AF1-C9080E5B7224}"/>
              </a:ext>
            </a:extLst>
          </p:cNvPr>
          <p:cNvSpPr txBox="1"/>
          <p:nvPr/>
        </p:nvSpPr>
        <p:spPr>
          <a:xfrm>
            <a:off x="3736504" y="1695545"/>
            <a:ext cx="5688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Дистанционный формат на платформе «</a:t>
            </a:r>
            <a:r>
              <a:rPr lang="ru-RU" sz="1600" b="1" dirty="0" err="1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Сириус.Курсы</a:t>
            </a:r>
            <a:r>
              <a:rPr lang="ru-RU" sz="1600" b="1" dirty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(организатор  Центр «Алые паруса»)</a:t>
            </a:r>
            <a:endParaRPr lang="ru-RU" sz="1600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9058FF-F7D9-D51C-71EC-0409AFE405B5}"/>
              </a:ext>
            </a:extLst>
          </p:cNvPr>
          <p:cNvSpPr txBox="1"/>
          <p:nvPr/>
        </p:nvSpPr>
        <p:spPr>
          <a:xfrm>
            <a:off x="313223" y="153649"/>
            <a:ext cx="3279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Школьный этап 2025/2026</a:t>
            </a:r>
            <a:endParaRPr lang="ru-RU" sz="20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388261-7E7D-507D-4A7A-C54B3F0949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60" y="3193235"/>
            <a:ext cx="1453390" cy="14791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619B07F-52B2-03B8-0C10-8F02FA25A9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35" y="3360298"/>
            <a:ext cx="2125273" cy="14791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59C6F3-A503-EEE0-1E1D-4BE8133E49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264" y="3359450"/>
            <a:ext cx="1123967" cy="148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1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1389</Words>
  <Application>Microsoft Office PowerPoint</Application>
  <PresentationFormat>A3 (297x420 мм)</PresentationFormat>
  <Paragraphs>152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PT Astra Serif</vt:lpstr>
      <vt:lpstr>Wingdings</vt:lpstr>
      <vt:lpstr>Тема Office</vt:lpstr>
      <vt:lpstr>Презентация PowerPoint</vt:lpstr>
      <vt:lpstr>Презентация PowerPoint</vt:lpstr>
      <vt:lpstr>Изменения в порядок проведения ВсОШ (от 18.02.2025)</vt:lpstr>
      <vt:lpstr>Изменения в порядок проведения ВсОШ (от 18.02.2025)</vt:lpstr>
      <vt:lpstr>Школьный этап всероссийской олимпиады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Практические и творческие туры  в рамках школьного этапа всероссийской олимпиады школьников</vt:lpstr>
      <vt:lpstr>Муниципальный этап всероссийской олимпиады школьников</vt:lpstr>
      <vt:lpstr>Презентация PowerPoint</vt:lpstr>
      <vt:lpstr>Условия проведения соревновательных туров  в рамках муниципального этапа  всероссийской олимпиады школьников</vt:lpstr>
      <vt:lpstr>Практические и творческие туры  в рамках муниципального этапа  всероссийской олимпиады школьников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</dc:creator>
  <cp:lastModifiedBy>User</cp:lastModifiedBy>
  <cp:revision>250</cp:revision>
  <dcterms:created xsi:type="dcterms:W3CDTF">2020-06-11T13:52:19Z</dcterms:created>
  <dcterms:modified xsi:type="dcterms:W3CDTF">2025-08-08T04:57:32Z</dcterms:modified>
</cp:coreProperties>
</file>