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3" r:id="rId1"/>
  </p:sldMasterIdLst>
  <p:notesMasterIdLst>
    <p:notesMasterId r:id="rId30"/>
  </p:notesMasterIdLst>
  <p:sldIdLst>
    <p:sldId id="376" r:id="rId2"/>
    <p:sldId id="351" r:id="rId3"/>
    <p:sldId id="352" r:id="rId4"/>
    <p:sldId id="377" r:id="rId5"/>
    <p:sldId id="354" r:id="rId6"/>
    <p:sldId id="378" r:id="rId7"/>
    <p:sldId id="356" r:id="rId8"/>
    <p:sldId id="380" r:id="rId9"/>
    <p:sldId id="382" r:id="rId10"/>
    <p:sldId id="360" r:id="rId11"/>
    <p:sldId id="361" r:id="rId12"/>
    <p:sldId id="374" r:id="rId13"/>
    <p:sldId id="362" r:id="rId14"/>
    <p:sldId id="375" r:id="rId15"/>
    <p:sldId id="363" r:id="rId16"/>
    <p:sldId id="364" r:id="rId17"/>
    <p:sldId id="365" r:id="rId18"/>
    <p:sldId id="323" r:id="rId19"/>
    <p:sldId id="366" r:id="rId20"/>
    <p:sldId id="379" r:id="rId21"/>
    <p:sldId id="371" r:id="rId22"/>
    <p:sldId id="368" r:id="rId23"/>
    <p:sldId id="369" r:id="rId24"/>
    <p:sldId id="370" r:id="rId25"/>
    <p:sldId id="257" r:id="rId26"/>
    <p:sldId id="344" r:id="rId27"/>
    <p:sldId id="347" r:id="rId28"/>
    <p:sldId id="381" r:id="rId2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6289" autoAdjust="0"/>
  </p:normalViewPr>
  <p:slideViewPr>
    <p:cSldViewPr>
      <p:cViewPr varScale="1">
        <p:scale>
          <a:sx n="109" d="100"/>
          <a:sy n="109" d="100"/>
        </p:scale>
        <p:origin x="168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8C8E6021-1362-491D-9FD8-2FE8447146D4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EEE2AC0F-69BA-40B2-84D2-A7A43EA1CF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15A91F-7500-43BA-BCFE-6AF775A33450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698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465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A107E7D-AAC9-49F3-93A5-50162CE6021F}" type="slidenum">
              <a:t>13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899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A107E7D-AAC9-49F3-93A5-50162CE6021F}" type="slidenum">
              <a:t>14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343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434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882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992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910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394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Цена путевки 1 смены</a:t>
            </a:r>
          </a:p>
          <a:p>
            <a:r>
              <a:rPr lang="ru-RU" dirty="0"/>
              <a:t>Обычная – 38900,75</a:t>
            </a:r>
          </a:p>
          <a:p>
            <a:r>
              <a:rPr lang="ru-RU" dirty="0"/>
              <a:t>Английская – 43900,75</a:t>
            </a:r>
          </a:p>
          <a:p>
            <a:endParaRPr lang="ru-RU" dirty="0"/>
          </a:p>
          <a:p>
            <a:r>
              <a:rPr lang="ru-RU" dirty="0"/>
              <a:t>Цена</a:t>
            </a:r>
            <a:r>
              <a:rPr lang="ru-RU" baseline="0" dirty="0"/>
              <a:t> путевки 2 смены</a:t>
            </a:r>
          </a:p>
          <a:p>
            <a:r>
              <a:rPr lang="ru-RU" baseline="0" dirty="0"/>
              <a:t>Обычная – 39900,75</a:t>
            </a:r>
          </a:p>
          <a:p>
            <a:r>
              <a:rPr lang="ru-RU" baseline="0" dirty="0"/>
              <a:t>Английская – 44900,75</a:t>
            </a:r>
          </a:p>
          <a:p>
            <a:endParaRPr lang="ru-RU" baseline="0" dirty="0"/>
          </a:p>
          <a:p>
            <a:r>
              <a:rPr lang="ru-RU" baseline="0" dirty="0"/>
              <a:t>Цена путевки 3 смены</a:t>
            </a:r>
          </a:p>
          <a:p>
            <a:r>
              <a:rPr lang="ru-RU" baseline="0" dirty="0"/>
              <a:t>Обычная – 39900,75</a:t>
            </a:r>
          </a:p>
          <a:p>
            <a:endParaRPr lang="ru-RU" baseline="0" dirty="0"/>
          </a:p>
          <a:p>
            <a:r>
              <a:rPr lang="ru-RU" baseline="0" dirty="0"/>
              <a:t>Цена путевки 4 смены</a:t>
            </a:r>
          </a:p>
          <a:p>
            <a:r>
              <a:rPr lang="ru-RU" baseline="0" dirty="0"/>
              <a:t>Обычная – 38900,75</a:t>
            </a:r>
          </a:p>
          <a:p>
            <a:r>
              <a:rPr lang="ru-RU" baseline="0" dirty="0"/>
              <a:t>Английская – 44900,75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720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1D2C4A-456E-4666-AAE3-AE4ACB595D36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992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78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920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Цена путевки 1 смены</a:t>
            </a:r>
          </a:p>
          <a:p>
            <a:r>
              <a:rPr lang="ru-RU" dirty="0"/>
              <a:t>Обычная – 38900,75</a:t>
            </a:r>
          </a:p>
          <a:p>
            <a:r>
              <a:rPr lang="ru-RU" dirty="0"/>
              <a:t>Английская – 43900,75</a:t>
            </a:r>
          </a:p>
          <a:p>
            <a:endParaRPr lang="ru-RU" dirty="0"/>
          </a:p>
          <a:p>
            <a:r>
              <a:rPr lang="ru-RU" dirty="0"/>
              <a:t>Цена</a:t>
            </a:r>
            <a:r>
              <a:rPr lang="ru-RU" baseline="0" dirty="0"/>
              <a:t> путевки 2 смены</a:t>
            </a:r>
          </a:p>
          <a:p>
            <a:r>
              <a:rPr lang="ru-RU" baseline="0" dirty="0"/>
              <a:t>Обычная – 39900,75</a:t>
            </a:r>
          </a:p>
          <a:p>
            <a:r>
              <a:rPr lang="ru-RU" baseline="0" dirty="0"/>
              <a:t>Английская – 44900,75</a:t>
            </a:r>
          </a:p>
          <a:p>
            <a:endParaRPr lang="ru-RU" baseline="0" dirty="0"/>
          </a:p>
          <a:p>
            <a:r>
              <a:rPr lang="ru-RU" baseline="0" dirty="0"/>
              <a:t>Цена путевки 3 смены</a:t>
            </a:r>
          </a:p>
          <a:p>
            <a:r>
              <a:rPr lang="ru-RU" baseline="0" dirty="0"/>
              <a:t>Обычная – 39900,75</a:t>
            </a:r>
          </a:p>
          <a:p>
            <a:endParaRPr lang="ru-RU" baseline="0" dirty="0"/>
          </a:p>
          <a:p>
            <a:r>
              <a:rPr lang="ru-RU" baseline="0" dirty="0"/>
              <a:t>Цена путевки 4 смены</a:t>
            </a:r>
          </a:p>
          <a:p>
            <a:r>
              <a:rPr lang="ru-RU" baseline="0" dirty="0"/>
              <a:t>Обычная – 38900,75</a:t>
            </a:r>
          </a:p>
          <a:p>
            <a:r>
              <a:rPr lang="ru-RU" baseline="0" dirty="0"/>
              <a:t>Английская – 44900,75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2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2711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18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889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83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14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48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94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>
          <a:xfrm>
            <a:off x="3850561" y="9428760"/>
            <a:ext cx="2945159" cy="496080"/>
          </a:xfrm>
        </p:spPr>
        <p:txBody>
          <a:bodyPr wrap="square" lIns="89991" tIns="44995" rIns="89991" bIns="44995" anchor="t"/>
          <a:lstStyle/>
          <a:p>
            <a:pPr lvl="0" algn="l" hangingPunct="1"/>
            <a:fld id="{EFF1FFA8-91C8-48C2-A106-21E5B69A5D98}" type="slidenum">
              <a:t>8</a:t>
            </a:fld>
            <a:endParaRPr lang="ru-RU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E04B332-1EE8-4CA7-8BE9-22E2FBFE5CCF}" type="slidenum">
              <a:t>8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79681" y="4715281"/>
            <a:ext cx="5437800" cy="4466520"/>
          </a:xfrm>
        </p:spPr>
        <p:txBody>
          <a:bodyPr wrap="square" lIns="89991" tIns="44995" rIns="89991" bIns="44995" anchor="t">
            <a:noAutofit/>
          </a:bodyPr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524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450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668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30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94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4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545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6413" cy="23860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628650" y="6356350"/>
            <a:ext cx="20558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31.3.22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6457950" y="6356350"/>
            <a:ext cx="2055813" cy="363538"/>
          </a:xfrm>
        </p:spPr>
        <p:txBody>
          <a:bodyPr/>
          <a:lstStyle>
            <a:lvl1pPr>
              <a:defRPr/>
            </a:lvl1pPr>
          </a:lstStyle>
          <a:p>
            <a:fld id="{E900F6CD-A3C4-43DF-A556-FC64F088E1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361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92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95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23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53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65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65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1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53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A7522-72BD-488B-8DFC-BE8D944F5E0E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2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.me/odarendeti73" TargetMode="External"/><Relationship Id="rId5" Type="http://schemas.openxmlformats.org/officeDocument/2006/relationships/hyperlink" Target="https://vk.com/odarendeti73" TargetMode="External"/><Relationship Id="rId4" Type="http://schemas.openxmlformats.org/officeDocument/2006/relationships/hyperlink" Target="http://odarendeti73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https://vk.com/clubswallow7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&#1089;&#1074;&#1077;&#1090;&#1083;&#1103;&#1095;&#1086;&#1082;-&#1091;&#1083;&#1100;&#1103;&#1085;&#1086;&#1074;&#1089;&#1082;.&#1088;&#1092;/" TargetMode="Externa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smartcamp73" TargetMode="External"/><Relationship Id="rId5" Type="http://schemas.openxmlformats.org/officeDocument/2006/relationships/hyperlink" Target="http://lagermatrosova.ru/" TargetMode="External"/><Relationship Id="rId4" Type="http://schemas.openxmlformats.org/officeDocument/2006/relationships/hyperlink" Target="mailto:camp@ulsmart.r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smartcamp73" TargetMode="External"/><Relationship Id="rId5" Type="http://schemas.openxmlformats.org/officeDocument/2006/relationships/hyperlink" Target="http://lagermatrosova.ru/" TargetMode="External"/><Relationship Id="rId4" Type="http://schemas.openxmlformats.org/officeDocument/2006/relationships/hyperlink" Target="mailto:camp@ulsmart.r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://berezkadol.wixsite.com/website&amp;cc_key=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ima-9@mail.r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http://unost73.ru/img-llinks/director1.jpg" TargetMode="Externa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15888"/>
            <a:ext cx="8858312" cy="10270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j-lt"/>
                <a:cs typeface="+mn-cs"/>
              </a:rPr>
              <a:t>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ОГАН ОО «Центр выявления и поддержки 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одарённых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Ульяновской области»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«Алые паруса»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7896"/>
            <a:ext cx="864095" cy="8640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034" y="5301208"/>
            <a:ext cx="1419343" cy="14401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780136"/>
              </p:ext>
            </p:extLst>
          </p:nvPr>
        </p:nvGraphicFramePr>
        <p:xfrm>
          <a:off x="142842" y="1214993"/>
          <a:ext cx="8858316" cy="55928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386">
                  <a:extLst>
                    <a:ext uri="{9D8B030D-6E8A-4147-A177-3AD203B41FA5}">
                      <a16:colId xmlns:a16="http://schemas.microsoft.com/office/drawing/2014/main" val="3785945736"/>
                    </a:ext>
                  </a:extLst>
                </a:gridCol>
                <a:gridCol w="1476386">
                  <a:extLst>
                    <a:ext uri="{9D8B030D-6E8A-4147-A177-3AD203B41FA5}">
                      <a16:colId xmlns:a16="http://schemas.microsoft.com/office/drawing/2014/main" val="4000680440"/>
                    </a:ext>
                  </a:extLst>
                </a:gridCol>
                <a:gridCol w="1476386">
                  <a:extLst>
                    <a:ext uri="{9D8B030D-6E8A-4147-A177-3AD203B41FA5}">
                      <a16:colId xmlns:a16="http://schemas.microsoft.com/office/drawing/2014/main" val="1247444620"/>
                    </a:ext>
                  </a:extLst>
                </a:gridCol>
                <a:gridCol w="1476386">
                  <a:extLst>
                    <a:ext uri="{9D8B030D-6E8A-4147-A177-3AD203B41FA5}">
                      <a16:colId xmlns:a16="http://schemas.microsoft.com/office/drawing/2014/main" val="2017829977"/>
                    </a:ext>
                  </a:extLst>
                </a:gridCol>
                <a:gridCol w="1476386">
                  <a:extLst>
                    <a:ext uri="{9D8B030D-6E8A-4147-A177-3AD203B41FA5}">
                      <a16:colId xmlns:a16="http://schemas.microsoft.com/office/drawing/2014/main" val="1478056531"/>
                    </a:ext>
                  </a:extLst>
                </a:gridCol>
                <a:gridCol w="1476386">
                  <a:extLst>
                    <a:ext uri="{9D8B030D-6E8A-4147-A177-3AD203B41FA5}">
                      <a16:colId xmlns:a16="http://schemas.microsoft.com/office/drawing/2014/main" val="2036388845"/>
                    </a:ext>
                  </a:extLst>
                </a:gridCol>
              </a:tblGrid>
              <a:tr h="1340451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центра: 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433408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Ульяновская область,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Чердаклинский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район, с.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Крестово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Городище, ул. Мичурина, д. 36 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8(8422)38-41-50, 38-41-48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koushkre@mail.ru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rId4"/>
                        </a:rPr>
                        <a:t>https: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rId4"/>
                        </a:rPr>
                        <a:t> </a:t>
                      </a:r>
                      <a:r>
                        <a:rPr lang="en-US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rId4"/>
                        </a:rPr>
                        <a:t>//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hlinkClick r:id="rId4"/>
                        </a:rPr>
                        <a:t>odarendeti73.ru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1400" b="1" u="none" strike="noStrike" kern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vk.com: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/>
                        </a:rPr>
                        <a:t>https://vk.com/odarendeti73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latin typeface="+mn-lt"/>
                          <a:hlinkClick r:id="rId6"/>
                        </a:rPr>
                        <a:t>Telegram: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hlinkClick r:id="rId6"/>
                        </a:rPr>
                        <a:t>Contact @odarendeti73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943044"/>
                  </a:ext>
                </a:extLst>
              </a:tr>
              <a:tr h="1331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30.05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12.06.2024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15.06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28.06.2024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1.07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24.07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06.08.2024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09.08 - 22.08.2024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Хмелевская                      Татьяна Александровна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8-906-394-81-87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752511"/>
                  </a:ext>
                </a:extLst>
              </a:tr>
              <a:tr h="151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ASTRA -MATH- PHY-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Я!»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Астрономия. Математика. Физика.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профильная смена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 </a:t>
                      </a: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«Научные практикумы»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(профильная смена)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«Летняя компьютерная школа                                 «Код успеха»»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(профильная смена)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 </a:t>
                      </a: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«Научные практикумы»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(профильная смена)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814964"/>
                  </a:ext>
                </a:extLst>
              </a:tr>
              <a:tr h="1335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24 542,00 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возмещения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11 981,59 руб. </a:t>
                      </a: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24 542,00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По результатам конкурсного отбора 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36 813,00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Сумма возмещения                    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17 972,39 руб. </a:t>
                      </a: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24 542,00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Сумма возмещения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11 981,59 руб. </a:t>
                      </a: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24 542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По результатам конкурсного отбора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494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039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812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Спортивно - оздоровительный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лагерь  «Ласточка»      </a:t>
            </a:r>
          </a:p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МБУ «Спортивная школа «Фаворит»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  <a:r>
              <a:rPr lang="ru-RU" sz="2000" b="1" dirty="0">
                <a:solidFill>
                  <a:srgbClr val="002060"/>
                </a:solidFill>
              </a:rPr>
              <a:t>           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              </a:t>
            </a:r>
          </a:p>
          <a:p>
            <a:pPr algn="ctr">
              <a:spcBef>
                <a:spcPct val="20000"/>
              </a:spcBef>
            </a:pPr>
            <a:endParaRPr lang="ru-RU" altLang="ru-RU" sz="2000" b="1" dirty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 b="1" dirty="0">
              <a:solidFill>
                <a:srgbClr val="660066"/>
              </a:solidFill>
            </a:endParaRPr>
          </a:p>
        </p:txBody>
      </p:sp>
      <p:pic>
        <p:nvPicPr>
          <p:cNvPr id="1028" name="Picture 4" descr="https://leto73.ru/wordpress1/wp-content/uploads/2019/12/image012-150x1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49421" cy="658046"/>
          </a:xfrm>
          <a:prstGeom prst="flowChartConnector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571226"/>
              </p:ext>
            </p:extLst>
          </p:nvPr>
        </p:nvGraphicFramePr>
        <p:xfrm>
          <a:off x="179388" y="1052736"/>
          <a:ext cx="8821770" cy="576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0295">
                  <a:extLst>
                    <a:ext uri="{9D8B030D-6E8A-4147-A177-3AD203B41FA5}">
                      <a16:colId xmlns:a16="http://schemas.microsoft.com/office/drawing/2014/main" val="3805623125"/>
                    </a:ext>
                  </a:extLst>
                </a:gridCol>
                <a:gridCol w="1470295">
                  <a:extLst>
                    <a:ext uri="{9D8B030D-6E8A-4147-A177-3AD203B41FA5}">
                      <a16:colId xmlns:a16="http://schemas.microsoft.com/office/drawing/2014/main" val="2123937961"/>
                    </a:ext>
                  </a:extLst>
                </a:gridCol>
                <a:gridCol w="1470295">
                  <a:extLst>
                    <a:ext uri="{9D8B030D-6E8A-4147-A177-3AD203B41FA5}">
                      <a16:colId xmlns:a16="http://schemas.microsoft.com/office/drawing/2014/main" val="1933900471"/>
                    </a:ext>
                  </a:extLst>
                </a:gridCol>
                <a:gridCol w="1470295">
                  <a:extLst>
                    <a:ext uri="{9D8B030D-6E8A-4147-A177-3AD203B41FA5}">
                      <a16:colId xmlns:a16="http://schemas.microsoft.com/office/drawing/2014/main" val="133735265"/>
                    </a:ext>
                  </a:extLst>
                </a:gridCol>
                <a:gridCol w="1470295">
                  <a:extLst>
                    <a:ext uri="{9D8B030D-6E8A-4147-A177-3AD203B41FA5}">
                      <a16:colId xmlns:a16="http://schemas.microsoft.com/office/drawing/2014/main" val="2364572856"/>
                    </a:ext>
                  </a:extLst>
                </a:gridCol>
                <a:gridCol w="1470295">
                  <a:extLst>
                    <a:ext uri="{9D8B030D-6E8A-4147-A177-3AD203B41FA5}">
                      <a16:colId xmlns:a16="http://schemas.microsoft.com/office/drawing/2014/main" val="1896161812"/>
                    </a:ext>
                  </a:extLst>
                </a:gridCol>
              </a:tblGrid>
              <a:tr h="1344831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лагеря: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433450, Ульяновская область, п.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Садовка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Старомайнский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район, тел. 8(8422)30-79-72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офиса: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432072, г. Ульяновск, бульвар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Новосондецкий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1а, 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8(8422)30-79-72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ul-sport@yandex.ru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https: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//favorit-73.ru/https://favorit-73.ru/camp-swallow/home/</a:t>
                      </a:r>
                      <a:endParaRPr lang="ru-RU" sz="1400" u="sng" kern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https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: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//vk.com/clubswallow73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924104"/>
                  </a:ext>
                </a:extLst>
              </a:tr>
              <a:tr h="1583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01.06 -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18.06.2024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(18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6,6 - 17 лет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21.06 -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08.07.2024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(18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6,6 - 17 лет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11.07 -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6,6 - 17 лет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27.07 -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09.08.2024 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6,6 - 17 лет 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12.08 -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29.08.2024 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(18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6,6 - 17 лет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Скрипкин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Евгений Викторович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8-951-095-39-49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16948"/>
                  </a:ext>
                </a:extLst>
              </a:tr>
              <a:tr h="103256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«Путь до Олимпийских вершин!»</a:t>
                      </a:r>
                      <a:endParaRPr kumimoji="0" 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(профильные смены</a:t>
                      </a: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23884"/>
                  </a:ext>
                </a:extLst>
              </a:tr>
              <a:tr h="17998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Цена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путёвки (проект)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24 120,00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Сумма возмещения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15 404,90 руб.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Цена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путёвки (проект)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18 760,00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Сумма возмещения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11 981,59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Цена путёвки (проект)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24 120,00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Сумма возмещения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15 404,90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423843"/>
                  </a:ext>
                </a:extLst>
              </a:tr>
            </a:tbl>
          </a:graphicData>
        </a:graphic>
      </p:graphicFrame>
      <p:pic>
        <p:nvPicPr>
          <p:cNvPr id="7" name="Picture 6" descr="XgUp0vaJF8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5013176"/>
            <a:ext cx="1317990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7604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10270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     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 ДО города Ульяновска </a:t>
            </a:r>
          </a:p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«Детский оздоровительно - образовательный центр «Огонёк»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830422" cy="83042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111941"/>
              </p:ext>
            </p:extLst>
          </p:nvPr>
        </p:nvGraphicFramePr>
        <p:xfrm>
          <a:off x="142845" y="1219813"/>
          <a:ext cx="8858311" cy="557700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12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8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2922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лагеря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433337, Ульяновская область, Ульяновский район, пос. Ломы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офиса: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432024, Ульяновская область, г. Ульяновск, Полбина ул., д. 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тел.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8(8422)27-05-40, 58-87-68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lager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-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ogonek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@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mail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.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ru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https: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 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//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lagerogonek.ru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//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doocogonek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3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10.06 -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30.06.2024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7 - 16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04.07 -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7 - 16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28.07 -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7 - 16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Давыдов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Владимир Владимирович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8-904-192-24-80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2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«Время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Героев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962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путёвки 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(проект)</a:t>
                      </a: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32 000,00 руб.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17 972,39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 descr="http://lagerogonek.ru/images/dir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13359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1685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10270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МБУ ДО города Ульяновска </a:t>
            </a:r>
          </a:p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«Детский оздоровительно - образовательный центр «Огонёк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Палаточный лагерь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830422" cy="83042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447914"/>
              </p:ext>
            </p:extLst>
          </p:nvPr>
        </p:nvGraphicFramePr>
        <p:xfrm>
          <a:off x="142845" y="1219814"/>
          <a:ext cx="8858311" cy="550292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277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2755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лагеря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433337, Ульяновская область, Ульяновский район, пос. Ломы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офиса: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432024, Ульяновская область, г. Ульяновск, Полбина ул., д. 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тел.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8(8422)27-05-40, 58-87-68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lager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-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ogonek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@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mail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.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ru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https: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 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//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lagerogonek.ru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//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doocogonek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19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18.07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(7 дней)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- 16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05.08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(7 дней)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- 16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Давыдов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Владимир Владимирович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8-904-192-24-80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25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«Время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Героев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75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путёвки 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(проект)</a:t>
                      </a: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7 900,00 руб.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возмещения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2 011,24 руб.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 descr="http://lagerogonek.ru/images/dir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713359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https://kartinkin.net/uploads/posts/2022-12/1670571455_23-kartinkin-net-p-palatka-kartinka-dlya-detei-krasivo-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164157"/>
            <a:ext cx="1847850" cy="1433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7757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388" y="103182"/>
            <a:ext cx="8821768" cy="884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оздоровительный лагерь «Орлёнок»</a:t>
            </a:r>
          </a:p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МАУ ДО города Ульяновска ДООЦ им. Деева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2605"/>
            <a:ext cx="1224135" cy="72537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963587"/>
              </p:ext>
            </p:extLst>
          </p:nvPr>
        </p:nvGraphicFramePr>
        <p:xfrm>
          <a:off x="156595" y="1066825"/>
          <a:ext cx="8821768" cy="5751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5442">
                  <a:extLst>
                    <a:ext uri="{9D8B030D-6E8A-4147-A177-3AD203B41FA5}">
                      <a16:colId xmlns:a16="http://schemas.microsoft.com/office/drawing/2014/main" val="1080061053"/>
                    </a:ext>
                  </a:extLst>
                </a:gridCol>
                <a:gridCol w="2403194">
                  <a:extLst>
                    <a:ext uri="{9D8B030D-6E8A-4147-A177-3AD203B41FA5}">
                      <a16:colId xmlns:a16="http://schemas.microsoft.com/office/drawing/2014/main" val="2753863961"/>
                    </a:ext>
                  </a:extLst>
                </a:gridCol>
                <a:gridCol w="2007690">
                  <a:extLst>
                    <a:ext uri="{9D8B030D-6E8A-4147-A177-3AD203B41FA5}">
                      <a16:colId xmlns:a16="http://schemas.microsoft.com/office/drawing/2014/main" val="1766007061"/>
                    </a:ext>
                  </a:extLst>
                </a:gridCol>
                <a:gridCol w="2205442">
                  <a:extLst>
                    <a:ext uri="{9D8B030D-6E8A-4147-A177-3AD203B41FA5}">
                      <a16:colId xmlns:a16="http://schemas.microsoft.com/office/drawing/2014/main" val="3849696106"/>
                    </a:ext>
                  </a:extLst>
                </a:gridCol>
              </a:tblGrid>
              <a:tr h="1136434">
                <a:tc gridSpan="4"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Адрес лагеря: 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433409, Ульяновская область, </a:t>
                      </a:r>
                      <a:r>
                        <a:rPr lang="ru-RU" sz="1400" b="0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Чердаклинский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 район, тер. </a:t>
                      </a:r>
                      <a:r>
                        <a:rPr lang="ru-RU" sz="1400" b="0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Чердаклинского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 лесничества, квартал </a:t>
                      </a:r>
                      <a:r>
                        <a:rPr lang="ru-RU" sz="1400" b="0" i="0" u="none" strike="noStrike" kern="1200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8,13</a:t>
                      </a:r>
                      <a:r>
                        <a:rPr lang="ru-RU" sz="1400" b="0" i="0" u="none" strike="noStrike" kern="1200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ru-RU" sz="1400" b="1" i="0" u="none" strike="noStrike" kern="1200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Адрес </a:t>
                      </a:r>
                      <a:r>
                        <a:rPr lang="ru-RU" sz="14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офиса: 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432057, Ульяновская область, г. Ульяновск, Оренбургская ул.,  д. 41б, </a:t>
                      </a:r>
                      <a:r>
                        <a:rPr lang="ru-RU" sz="14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тел.  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8(8422)52-16-73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E-</a:t>
                      </a:r>
                      <a:r>
                        <a:rPr lang="ru-RU" sz="1400" b="1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mail</a:t>
                      </a:r>
                      <a:r>
                        <a:rPr lang="ru-RU" sz="14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: 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lagerdeeva@mail.ru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i="0" u="none" strike="noStrike" kern="1200" spc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http</a:t>
                      </a:r>
                      <a:r>
                        <a:rPr lang="en-US" sz="1400" b="1" i="0" u="none" strike="noStrike" kern="1200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s</a:t>
                      </a:r>
                      <a:r>
                        <a:rPr lang="ru-RU" sz="1400" b="1" i="0" u="none" strike="noStrike" kern="1200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: 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//lagerdeeva.ru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https: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//vk.com/public209569872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394146"/>
                  </a:ext>
                </a:extLst>
              </a:tr>
              <a:tr h="986903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1 смена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01.06 - 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21.06.2024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(21 день)</a:t>
                      </a:r>
                      <a:endParaRPr lang="ru-RU" sz="1200" b="1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Возраст детей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7 - 17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2 смена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24.06 - 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14.07.2024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(21 день)</a:t>
                      </a:r>
                      <a:endParaRPr lang="ru-RU" sz="1200" b="1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Возраст детей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7 - 17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3 смена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17.07 -  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06.08.2024  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   (21 день)</a:t>
                      </a:r>
                      <a:endParaRPr lang="ru-RU" sz="1200" b="1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Возраст детей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7 - 17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1" i="0" u="none" strike="noStrike" kern="1200" spc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i="0" u="none" strike="noStrike" kern="1200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ДИРЕКТОР</a:t>
                      </a:r>
                      <a:endParaRPr lang="ru-RU" sz="1400" b="1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ru-RU" sz="1400" b="1" i="0" u="none" strike="noStrike" kern="1200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ЛАГЕРЯ</a:t>
                      </a:r>
                      <a:endParaRPr lang="ru-RU" sz="14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400" b="0" i="0" u="none" strike="noStrike" kern="1200" spc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0" i="0" u="none" strike="noStrike" kern="1200" spc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Абаимов</a:t>
                      </a:r>
                      <a:endParaRPr lang="ru-RU" sz="14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Сергей Валентинович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400" b="0" i="0" u="none" strike="noStrike" kern="1200" spc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0" i="0" u="none" strike="noStrike" kern="1200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8-906-144-82-12</a:t>
                      </a:r>
                      <a:endParaRPr lang="ru-RU" sz="14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437262"/>
                  </a:ext>
                </a:extLst>
              </a:tr>
              <a:tr h="188408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Программа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«Дополняя реальность»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Программы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«Дополняя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реальность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профориентационная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смена)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Школа «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Лайт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Лайт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Скилодром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2024:                      Новый уровень»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Школа робототехники «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StartJunior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en-US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РобоЛагерь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Технологии Будущего»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Программа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«Дополняя реальность»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026874"/>
                  </a:ext>
                </a:extLst>
              </a:tr>
              <a:tr h="166711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Цена путёвки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(проект)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31 150,00 руб.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Сумма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возмещения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17 972,39 руб.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Цена путёвки (проект)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31 150,00 руб.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Школа «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Лайт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»                               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42 150,00 руб.                                      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Школа робототехники                              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38 650,00 руб.</a:t>
                      </a: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Сумма возмещения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17 972,39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Цена путёвки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(проект)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31 150,00 руб.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Сумма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возмещения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17 972,39 руб.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285177"/>
                  </a:ext>
                </a:extLst>
              </a:tr>
            </a:tbl>
          </a:graphicData>
        </a:graphic>
      </p:graphicFrame>
      <p:pic>
        <p:nvPicPr>
          <p:cNvPr id="8" name="Picture 2" descr="image"/>
          <p:cNvPicPr>
            <a:picLocks noChangeAspect="1" noChangeArrowheads="1"/>
          </p:cNvPicPr>
          <p:nvPr/>
        </p:nvPicPr>
        <p:blipFill>
          <a:blip r:embed="rId4"/>
          <a:srcRect r="44032" b="-2380"/>
          <a:stretch>
            <a:fillRect/>
          </a:stretch>
        </p:blipFill>
        <p:spPr bwMode="auto">
          <a:xfrm>
            <a:off x="7092280" y="4617857"/>
            <a:ext cx="1570627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648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388" y="103181"/>
            <a:ext cx="8821768" cy="10585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оздоровительный лагерь «Орлёнок»</a:t>
            </a:r>
          </a:p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МАУ ДО города Ульяновска ДООЦ им.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Деева                 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Палаточный лагерь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2605"/>
            <a:ext cx="1224135" cy="72537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148616"/>
              </p:ext>
            </p:extLst>
          </p:nvPr>
        </p:nvGraphicFramePr>
        <p:xfrm>
          <a:off x="156595" y="1268759"/>
          <a:ext cx="8821768" cy="54758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1309">
                  <a:extLst>
                    <a:ext uri="{9D8B030D-6E8A-4147-A177-3AD203B41FA5}">
                      <a16:colId xmlns:a16="http://schemas.microsoft.com/office/drawing/2014/main" val="1080061053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753863961"/>
                    </a:ext>
                  </a:extLst>
                </a:gridCol>
                <a:gridCol w="1886083">
                  <a:extLst>
                    <a:ext uri="{9D8B030D-6E8A-4147-A177-3AD203B41FA5}">
                      <a16:colId xmlns:a16="http://schemas.microsoft.com/office/drawing/2014/main" val="3849696106"/>
                    </a:ext>
                  </a:extLst>
                </a:gridCol>
              </a:tblGrid>
              <a:tr h="1015556">
                <a:tc gridSpan="3"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Адрес лагеря: 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433409, Ульяновская область, </a:t>
                      </a:r>
                      <a:r>
                        <a:rPr lang="ru-RU" sz="1400" b="0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Чердаклинский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 район, тер. </a:t>
                      </a:r>
                      <a:r>
                        <a:rPr lang="ru-RU" sz="1400" b="0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Чердаклинского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 лесничества, квартал 8,13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Адрес офиса: 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432057, Ульяновская область, г. Ульяновск, Оренбургская ул.,  д. 41б, </a:t>
                      </a:r>
                      <a:r>
                        <a:rPr lang="ru-RU" sz="14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тел.  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8(8422)52-16-73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E-</a:t>
                      </a:r>
                      <a:r>
                        <a:rPr lang="ru-RU" sz="1400" b="1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mail</a:t>
                      </a:r>
                      <a:r>
                        <a:rPr lang="ru-RU" sz="14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: 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lagerdeeva@mail.ru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i="0" u="none" strike="noStrike" kern="1200" spc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http</a:t>
                      </a:r>
                      <a:r>
                        <a:rPr lang="en-US" sz="1400" b="1" i="0" u="none" strike="noStrike" kern="1200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s</a:t>
                      </a:r>
                      <a:r>
                        <a:rPr lang="ru-RU" sz="1400" b="1" i="0" u="none" strike="noStrike" kern="1200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: 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//lagerdeeva.ru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https: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//vk.com/public209569872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394146"/>
                  </a:ext>
                </a:extLst>
              </a:tr>
              <a:tr h="1052641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1" i="0" u="none" strike="noStrike" kern="1200" spc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1 </a:t>
                      </a: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смена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24.06 </a:t>
                      </a: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- 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30.06.2024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(7 дней)</a:t>
                      </a:r>
                      <a:endParaRPr lang="ru-RU" sz="1200" b="1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Возраст детей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7 - 17 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лет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1" i="0" u="none" strike="noStrike" kern="1200" spc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2 </a:t>
                      </a: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смена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08.07 </a:t>
                      </a: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- </a:t>
                      </a: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14.07.2024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(7 дней)</a:t>
                      </a:r>
                      <a:endParaRPr lang="ru-RU" sz="1200" b="1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Возраст детей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7 - 17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1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ДИРЕКТОР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 ЛАГЕРЯ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4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0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Абаимов</a:t>
                      </a:r>
                      <a:endParaRPr lang="ru-RU" sz="14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Сергей Валентинович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400" b="0" i="0" u="none" strike="noStrike" kern="1200" spc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0" i="0" u="none" strike="noStrike" kern="1200" spc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Microsoft YaHei" pitchFamily="2"/>
                          <a:cs typeface="Mangal" pitchFamily="2"/>
                        </a:rPr>
                        <a:t>8-906-144-82-12</a:t>
                      </a:r>
                      <a:endParaRPr lang="ru-RU" sz="14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437262"/>
                  </a:ext>
                </a:extLst>
              </a:tr>
              <a:tr h="929209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Программа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«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Азимут 2024»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026874"/>
                  </a:ext>
                </a:extLst>
              </a:tr>
              <a:tr h="1803412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Цена путёвки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(проект)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7 900,00 руб.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Сумма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 возмещения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icrosoft YaHei" pitchFamily="2"/>
                          <a:cs typeface="Mangal" pitchFamily="2"/>
                        </a:rPr>
                        <a:t>2 011,24 руб.</a:t>
                      </a: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285177"/>
                  </a:ext>
                </a:extLst>
              </a:tr>
            </a:tbl>
          </a:graphicData>
        </a:graphic>
      </p:graphicFrame>
      <p:pic>
        <p:nvPicPr>
          <p:cNvPr id="8" name="Picture 2" descr="image"/>
          <p:cNvPicPr>
            <a:picLocks noChangeAspect="1" noChangeArrowheads="1"/>
          </p:cNvPicPr>
          <p:nvPr/>
        </p:nvPicPr>
        <p:blipFill>
          <a:blip r:embed="rId4"/>
          <a:srcRect r="44032" b="-2380"/>
          <a:stretch>
            <a:fillRect/>
          </a:stretch>
        </p:blipFill>
        <p:spPr bwMode="auto">
          <a:xfrm>
            <a:off x="7308304" y="4581128"/>
            <a:ext cx="1570627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https://kartinkin.net/uploads/posts/2022-12/1670571455_23-kartinkin-net-p-palatka-kartinka-dlya-detei-krasivo-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48913"/>
            <a:ext cx="1847850" cy="1433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733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10270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Новоспасский детский оздоровительный лагерь</a:t>
            </a:r>
          </a:p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«Родник»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33433" cy="806548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22421"/>
              </p:ext>
            </p:extLst>
          </p:nvPr>
        </p:nvGraphicFramePr>
        <p:xfrm>
          <a:off x="179388" y="1196752"/>
          <a:ext cx="8821770" cy="5590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0295">
                  <a:extLst>
                    <a:ext uri="{9D8B030D-6E8A-4147-A177-3AD203B41FA5}">
                      <a16:colId xmlns:a16="http://schemas.microsoft.com/office/drawing/2014/main" val="3377830435"/>
                    </a:ext>
                  </a:extLst>
                </a:gridCol>
                <a:gridCol w="1470295">
                  <a:extLst>
                    <a:ext uri="{9D8B030D-6E8A-4147-A177-3AD203B41FA5}">
                      <a16:colId xmlns:a16="http://schemas.microsoft.com/office/drawing/2014/main" val="2865687375"/>
                    </a:ext>
                  </a:extLst>
                </a:gridCol>
                <a:gridCol w="1740054">
                  <a:extLst>
                    <a:ext uri="{9D8B030D-6E8A-4147-A177-3AD203B41FA5}">
                      <a16:colId xmlns:a16="http://schemas.microsoft.com/office/drawing/2014/main" val="177153386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23556923"/>
                    </a:ext>
                  </a:extLst>
                </a:gridCol>
                <a:gridCol w="1374687">
                  <a:extLst>
                    <a:ext uri="{9D8B030D-6E8A-4147-A177-3AD203B41FA5}">
                      <a16:colId xmlns:a16="http://schemas.microsoft.com/office/drawing/2014/main" val="594322273"/>
                    </a:ext>
                  </a:extLst>
                </a:gridCol>
                <a:gridCol w="1470295">
                  <a:extLst>
                    <a:ext uri="{9D8B030D-6E8A-4147-A177-3AD203B41FA5}">
                      <a16:colId xmlns:a16="http://schemas.microsoft.com/office/drawing/2014/main" val="2246882827"/>
                    </a:ext>
                  </a:extLst>
                </a:gridCol>
              </a:tblGrid>
              <a:tr h="1206599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433425, Ульяновская область,  Николаевский  район, пос. Белое озеро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8(8424)72-34-40, 74-82-29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rodnik73@list.ru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https: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 </a:t>
                      </a:r>
                      <a:r>
                        <a:rPr lang="en-US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//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rodnik73.my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ru-RU" altLang="zh-CN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//</a:t>
                      </a:r>
                      <a:r>
                        <a:rPr lang="ru-RU" sz="1400" u="none" kern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club</a:t>
                      </a: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29687906</a:t>
                      </a:r>
                      <a:endParaRPr kumimoji="0" lang="ru-RU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860758"/>
                  </a:ext>
                </a:extLst>
              </a:tr>
              <a:tr h="1412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20.05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29.05.20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(10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01.06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21.06.20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24.06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14.0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.20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22.07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11.08.20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лет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14.08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27.08.20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 </a:t>
                      </a: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7 - 16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Плясунов                           Иван Николаевич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8-927-817-47-67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077613"/>
                  </a:ext>
                </a:extLst>
              </a:tr>
              <a:tr h="1192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«Юный патриот»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(профильная смена)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                        </a:t>
                      </a: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«Мы дети твои, Россия!»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                      </a:t>
                      </a: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«Твой выбор»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(</a:t>
                      </a:r>
                      <a:r>
                        <a:rPr lang="ru-RU" sz="1200" dirty="0" err="1" smtClean="0"/>
                        <a:t>профориентационная</a:t>
                      </a:r>
                      <a:r>
                        <a:rPr lang="ru-RU" sz="1200" dirty="0" smtClean="0"/>
                        <a:t> смена)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Программа                   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                     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«Мы дети твои, Россия!»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413722"/>
                  </a:ext>
                </a:extLst>
              </a:tr>
              <a:tr h="1779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15 714,3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руб.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Сумма возмещения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8 558,28 руб.</a:t>
                      </a: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33 000,0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руб.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Сумма возмещения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17 972,39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22 000,02 руб.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Сумма возмещения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11 981,59 руб.</a:t>
                      </a: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464061"/>
                  </a:ext>
                </a:extLst>
              </a:tr>
            </a:tbl>
          </a:graphicData>
        </a:graphic>
      </p:graphicFrame>
      <p:pic>
        <p:nvPicPr>
          <p:cNvPr id="8" name="Рисунок 1" descr="P30605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085184"/>
            <a:ext cx="1304241" cy="155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3625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893206" cy="9286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Лагерь «Светлячок»</a:t>
            </a:r>
          </a:p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ОГБУ ДО ДООЦ «Светлячок»</a:t>
            </a:r>
          </a:p>
        </p:txBody>
      </p:sp>
      <p:pic>
        <p:nvPicPr>
          <p:cNvPr id="8" name="Picture 41" descr="Светляч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1726"/>
            <a:ext cx="782789" cy="75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Светлячок\ИНФО по лагерю\Фото сотрудники\НВ2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53136"/>
            <a:ext cx="1616527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63227"/>
              </p:ext>
            </p:extLst>
          </p:nvPr>
        </p:nvGraphicFramePr>
        <p:xfrm>
          <a:off x="142844" y="1142985"/>
          <a:ext cx="8858309" cy="56692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9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4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105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центра: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433825, Ульяновская область, Николаевский район, п. Белое озеро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8 -991-462-04 -99, 8-991-462-04-96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офиса: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Ульяновская область, г. Ульяновск, Нариманова пр-т, д. 13, к. 237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svetlyachok.14@mail.ru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/>
                        </a:rPr>
                        <a:t>https: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/>
                        </a:rPr>
                        <a:t>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/>
                        </a:rPr>
                        <a:t>//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/>
                        </a:rPr>
                        <a:t>светлячок-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/>
                        </a:rPr>
                        <a:t>ульяновск.рф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/>
                        </a:rPr>
                        <a:t>/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https: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//vk.com/svetlyachok_73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1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07.06 -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27.06.2024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 </a:t>
                      </a: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01.07 -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14.07.2024</a:t>
                      </a:r>
                      <a:endParaRPr kumimoji="0" lang="ru-RU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11 - 17 лет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18.07 -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11.08 -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Косаев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Николай Викторович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-991-462-04 -99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0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«Точка взлета: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Думай. Мечтай.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Достигай.»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«ПРО-медиа»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«В фокусе лета»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«Юный спасатель»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5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514,94 </a:t>
                      </a: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11 981,59 руб.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33 772,41 </a:t>
                      </a: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17 972,39 руб.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22 514,94 </a:t>
                      </a: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руб. </a:t>
                      </a:r>
                      <a:endParaRPr kumimoji="0" lang="ru-RU" sz="120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   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11 981,59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152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844" y="142852"/>
            <a:ext cx="8858312" cy="9286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образовательный лагерь «Смарт»</a:t>
            </a:r>
          </a:p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«Смарт»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8255"/>
            <a:ext cx="757888" cy="757888"/>
          </a:xfrm>
          <a:prstGeom prst="rect">
            <a:avLst/>
          </a:prstGeom>
        </p:spPr>
      </p:pic>
      <p:graphicFrame>
        <p:nvGraphicFramePr>
          <p:cNvPr id="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784098"/>
              </p:ext>
            </p:extLst>
          </p:nvPr>
        </p:nvGraphicFramePr>
        <p:xfrm>
          <a:off x="142846" y="1133199"/>
          <a:ext cx="8866474" cy="565309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60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428955677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567530058"/>
                    </a:ext>
                  </a:extLst>
                </a:gridCol>
                <a:gridCol w="1082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46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5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30808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433507, Ульяновская область, г. Димитровград, Ленина пр.,  д. 1 «В»,  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тел.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8 -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967-272-13-17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Адрес офиса: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432063, Ульяновская область, г. Ульяновск, 2 - пер. Мира, д. 26,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тел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 +7(8422)42-51-02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camp@ulsmart.ru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hlinkClick r:id="rId5"/>
                        </a:rPr>
                        <a:t>https: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hlinkClick r:id="rId5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hlinkClick r:id="rId5"/>
                        </a:rPr>
                        <a:t>//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smartcamp73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.ru/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Instagram: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@smartcamp73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smartcamp73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569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30.05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12.06.2024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5.06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28.06.2024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01.06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 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17.07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02.08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18.08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27.08.2024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(10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НАЧАЛЬНИК СМЕНЫ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Шабаева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              Инна Сергеевна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-904-191-1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485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Программа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«Образовательный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лагерь «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Smart Camp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Занятия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английским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 китайским зыками, творческие мастерские, робототехника, тренинги </a:t>
                      </a:r>
                      <a:r>
                        <a:rPr kumimoji="0" lang="ru-RU" sz="1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soft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skills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              и детский фитнес.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1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Цена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путёвки </a:t>
                      </a:r>
                      <a:r>
                        <a:rPr lang="ru-RU" sz="1200" i="1" kern="12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i="1" kern="1200" dirty="0">
                          <a:solidFill>
                            <a:schemeClr val="tx1"/>
                          </a:solidFill>
                          <a:effectLst/>
                        </a:rPr>
                        <a:t>28 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</a:rPr>
                        <a:t>981,59 </a:t>
                      </a: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Сумма возмещения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11 981,59 руб.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Цена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путёвки 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31 481,59 </a:t>
                      </a: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Сумма возмещения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11 981,59 руб.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Цена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путёвки </a:t>
                      </a:r>
                      <a:r>
                        <a:rPr lang="ru-RU" sz="1200" i="1" kern="12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kumimoji="0" lang="ru-RU" sz="12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558,28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Сумма возмещения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8 558,28 руб.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7" y="5608188"/>
            <a:ext cx="1440161" cy="1061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526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6919" y="49125"/>
            <a:ext cx="8858312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оздоровительно - образовательный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«Смарт»  ООО «Смарт»                        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4192"/>
            <a:ext cx="857256" cy="85725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901119"/>
              </p:ext>
            </p:extLst>
          </p:nvPr>
        </p:nvGraphicFramePr>
        <p:xfrm>
          <a:off x="142844" y="1120695"/>
          <a:ext cx="8842387" cy="571319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81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049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3261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центра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433400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Ульяновская область, Чердаклинский район, Ульяновский мехлесхоз, Чердаклинское лесничество, квартал 18, 41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офиса: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432063, Ульяновская область,  г. Ульяновск, 2 - пер. Мира, д. 26, 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+7(8422)42-51-02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camp@ulsmart.ru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rId5"/>
                        </a:rPr>
                        <a:t>https: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rId5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rId5"/>
                        </a:rPr>
                        <a:t>//</a:t>
                      </a:r>
                      <a:r>
                        <a:rPr kumimoji="0" lang="en-US" sz="140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smartcamp73.ru</a:t>
                      </a:r>
                      <a:r>
                        <a:rPr kumimoji="0" lang="ru-RU" sz="140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en-US" sz="140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ru-RU" sz="140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6"/>
                        </a:rPr>
                        <a:t>smartcamp73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29.05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101.06.2024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4.06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27.06.2024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30.06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16.07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01.08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17.08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НАЧАЛЬНИК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СМЕНЫ</a:t>
                      </a:r>
                      <a:endParaRPr kumimoji="0" lang="en-US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Хуснутдинов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Артур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Римович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7-917-613-78-01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046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</a:t>
                      </a: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Международный лагерь «</a:t>
                      </a:r>
                      <a:r>
                        <a:rPr kumimoji="0" lang="en-US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Smart Camp</a:t>
                      </a: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 </a:t>
                      </a: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нглийский язык и вожатые из разных стран мира   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                                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«Премиальный английский лагерь «</a:t>
                      </a: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Smart Camp</a:t>
                      </a: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 </a:t>
                      </a: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глубленное изучение английского языка                               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                 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Лагерь активного отдыха «Магеллан» </a:t>
                      </a: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ктивный отдых и туризм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7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</a:t>
                      </a:r>
                      <a:r>
                        <a:rPr kumimoji="0" lang="ru-RU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«Магеллан»             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35 581,59 руб.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«Премиальный английский лагерь»                       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47 581,59 руб.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«Международный лагерь»                    зимний корпус                 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39 581,59 руб.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летний корпус                 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35 581,59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11 981,59 руб.</a:t>
                      </a:r>
                    </a:p>
                  </a:txBody>
                  <a:tcPr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«Магеллан»                                                                                                           </a:t>
                      </a:r>
                      <a:r>
                        <a:rPr kumimoji="0" lang="en-US" sz="12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     </a:t>
                      </a:r>
                      <a:r>
                        <a:rPr kumimoji="0" lang="ru-RU" sz="12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38 581,59 руб.                                                                                         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kumimoji="0" lang="ru-RU" sz="12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«Премиальный английский лагерь»                                                      </a:t>
                      </a:r>
                      <a:r>
                        <a:rPr kumimoji="0" lang="en-US" sz="12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        </a:t>
                      </a:r>
                      <a:r>
                        <a:rPr kumimoji="0" lang="ru-RU" sz="12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52 581,59 руб.                                                                             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       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kumimoji="0" lang="ru-RU" sz="12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«Международный лагерь»                                                                     </a:t>
                      </a:r>
                      <a:r>
                        <a:rPr kumimoji="0" lang="en-US" sz="12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        </a:t>
                      </a:r>
                      <a:r>
                        <a:rPr kumimoji="0" lang="ru-RU" sz="12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зимний корпус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44 581,59 руб.                                                                 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 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</a:t>
                      </a:r>
                      <a:r>
                        <a:rPr kumimoji="0" lang="ru-RU" sz="12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летний корпус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38 581,59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11 981,59 руб.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«Магеллан»             </a:t>
                      </a:r>
                      <a:r>
                        <a:rPr kumimoji="0" lang="en-US" sz="9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35 581,59 руб.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«Премиальный английский лагерь»                       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47 581,59 руб.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«Международный лагерь»                    зимний корпус                 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39 581,59 руб. </a:t>
                      </a:r>
                      <a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летний корпус          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35 581,59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11 981,59 руб.</a:t>
                      </a: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589240"/>
            <a:ext cx="1472813" cy="108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8101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1281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оздоровительный лагерь «Сосновый бор»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ОГАУСО                                                                                                     «Социально - реабилитационный центр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Сосновый бор» в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р.п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Вешкайма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82501"/>
            <a:ext cx="1909439" cy="504056"/>
          </a:xfrm>
          <a:prstGeom prst="rect">
            <a:avLst/>
          </a:prstGeom>
          <a:solidFill>
            <a:srgbClr val="F8F8F8">
              <a:alpha val="0"/>
            </a:srgb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987836"/>
              </p:ext>
            </p:extLst>
          </p:nvPr>
        </p:nvGraphicFramePr>
        <p:xfrm>
          <a:off x="179388" y="1395176"/>
          <a:ext cx="8821767" cy="5370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0589">
                  <a:extLst>
                    <a:ext uri="{9D8B030D-6E8A-4147-A177-3AD203B41FA5}">
                      <a16:colId xmlns:a16="http://schemas.microsoft.com/office/drawing/2014/main" val="1351707015"/>
                    </a:ext>
                  </a:extLst>
                </a:gridCol>
                <a:gridCol w="2940589">
                  <a:extLst>
                    <a:ext uri="{9D8B030D-6E8A-4147-A177-3AD203B41FA5}">
                      <a16:colId xmlns:a16="http://schemas.microsoft.com/office/drawing/2014/main" val="4007229738"/>
                    </a:ext>
                  </a:extLst>
                </a:gridCol>
                <a:gridCol w="2940589">
                  <a:extLst>
                    <a:ext uri="{9D8B030D-6E8A-4147-A177-3AD203B41FA5}">
                      <a16:colId xmlns:a16="http://schemas.microsoft.com/office/drawing/2014/main" val="199074035"/>
                    </a:ext>
                  </a:extLst>
                </a:gridCol>
              </a:tblGrid>
              <a:tr h="96990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433100, Ульяновская область,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Вешкаймский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район,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р.п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Вешкайма, Солнечная ул., д.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/факс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8(8424)32-22-46, 32-12-81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gurcvesh@yandex.ru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https: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//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ogauso-sosnovyibor.ru/</a:t>
                      </a:r>
                      <a:endParaRPr kumimoji="0" lang="ru-RU" altLang="zh-CN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//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group566804150356680415035438</a:t>
                      </a:r>
                      <a:endParaRPr kumimoji="0" lang="ru-RU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905308"/>
                  </a:ext>
                </a:extLst>
              </a:tr>
              <a:tr h="1216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15.06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05.07.2024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смена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09.07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29.07.2024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день)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14 </a:t>
                      </a: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- 17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лет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Михеева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Елизавета Александровна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8-903-337-38-47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066927"/>
                  </a:ext>
                </a:extLst>
              </a:tr>
              <a:tr h="108358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«Профи-компас - твой шаг в будущее»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076621"/>
                  </a:ext>
                </a:extLst>
              </a:tr>
              <a:tr h="146487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36 281,22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Сумма возмещения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17 972,39 руб.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584983"/>
                  </a:ext>
                </a:extLst>
              </a:tr>
            </a:tbl>
          </a:graphicData>
        </a:graphic>
      </p:graphicFrame>
      <p:pic>
        <p:nvPicPr>
          <p:cNvPr id="9" name="Рисунок 8" descr="C:\Users\Мамонова ЛА\Downloads\изображение_viber_2022-12-14_11-25-47-032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40778" y="4584558"/>
            <a:ext cx="2196334" cy="1757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03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986806"/>
              </p:ext>
            </p:extLst>
          </p:nvPr>
        </p:nvGraphicFramePr>
        <p:xfrm>
          <a:off x="142875" y="928688"/>
          <a:ext cx="8843963" cy="5826535"/>
        </p:xfrm>
        <a:graphic>
          <a:graphicData uri="http://schemas.openxmlformats.org/drawingml/2006/table">
            <a:tbl>
              <a:tblPr/>
              <a:tblGrid>
                <a:gridCol w="1812925">
                  <a:extLst>
                    <a:ext uri="{9D8B030D-6E8A-4147-A177-3AD203B41FA5}">
                      <a16:colId xmlns:a16="http://schemas.microsoft.com/office/drawing/2014/main" val="3653664016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699527834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585923222"/>
                    </a:ext>
                  </a:extLst>
                </a:gridCol>
                <a:gridCol w="1738313">
                  <a:extLst>
                    <a:ext uri="{9D8B030D-6E8A-4147-A177-3AD203B41FA5}">
                      <a16:colId xmlns:a16="http://schemas.microsoft.com/office/drawing/2014/main" val="1394951889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558381146"/>
                    </a:ext>
                  </a:extLst>
                </a:gridCol>
              </a:tblGrid>
              <a:tr h="1379355">
                <a:tc gridSpan="5"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Адрес лагеря: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433374, Ульяновская область,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Тереньгульский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район, с.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Ясашная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Ташла, Лесная ул., д. 30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Адрес офиса: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432063, Ульяновская область, г. Ульяновск, Кузнецова ул. , д. 6,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тел.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+7(8422)92-88-89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E-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mail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: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admin@artekovo.ru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en-US" sz="1400" dirty="0"/>
                        <a:t>https</a:t>
                      </a:r>
                      <a:r>
                        <a:rPr lang="en-US" sz="1400" dirty="0" smtClean="0"/>
                        <a:t>://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  <a:hlinkClick r:id="rId3"/>
                        </a:rPr>
                        <a:t>berezkadol.wixsite.com/website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vk.com: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//berezzka73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Instagram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: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//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com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:@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beriozkadol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264176"/>
                  </a:ext>
                </a:extLst>
              </a:tr>
              <a:tr h="1533505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01.06 -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21.06.2024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(21 день)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Возраст детей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- 1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лет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24.06 -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14.07.2024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(21 день)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- 1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лет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17.07 -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06.08.2024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(21 день)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- 1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лет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4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09.08 -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29.08.2024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(21 день)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- 1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лет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ДИРЕКТОР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Кравец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Алина Сергеевна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8-908-476-91-02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367955"/>
                  </a:ext>
                </a:extLst>
              </a:tr>
              <a:tr h="1320792">
                <a:tc gridSpan="4"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Программа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«Мечтай, открывай, двигайся вперед!»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337419"/>
                  </a:ext>
                </a:extLst>
              </a:tr>
              <a:tr h="1524672">
                <a:tc gridSpan="4"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Цена путёвки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35 972,39 </a:t>
                      </a:r>
                      <a:r>
                        <a:rPr kumimoji="0" lang="ru-RU" alt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руб.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Сумма возмещения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17 972,39 руб.</a:t>
                      </a:r>
                      <a:endParaRPr kumimoji="0" lang="ru-RU" alt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24177"/>
                  </a:ext>
                </a:extLst>
              </a:tr>
            </a:tbl>
          </a:graphicData>
        </a:graphic>
      </p:graphicFrame>
      <p:pic>
        <p:nvPicPr>
          <p:cNvPr id="6" name="Рисунок 5" descr="C:\Users\бух\Desktop\ZnrdNBQTZT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653136"/>
            <a:ext cx="1512168" cy="2033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2243" y="99306"/>
            <a:ext cx="8785225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оздоровительный лагерь «Берёзка»</a:t>
            </a:r>
          </a:p>
          <a:p>
            <a:pPr algn="ctr"/>
            <a:r>
              <a:rPr lang="ru-RU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«Мираж»</a:t>
            </a:r>
          </a:p>
        </p:txBody>
      </p:sp>
      <p:pic>
        <p:nvPicPr>
          <p:cNvPr id="8" name="Picture 36" descr="аватарка берёз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93923"/>
            <a:ext cx="525146" cy="52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19258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390" y="123543"/>
            <a:ext cx="8821768" cy="10732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         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оздоровительный лагерь «Сосновый бор»              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ООО «Санаторий «Сосновый бор» </a:t>
            </a:r>
          </a:p>
        </p:txBody>
      </p:sp>
      <p:pic>
        <p:nvPicPr>
          <p:cNvPr id="9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14023"/>
            <a:ext cx="1008112" cy="8922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669735"/>
              </p:ext>
            </p:extLst>
          </p:nvPr>
        </p:nvGraphicFramePr>
        <p:xfrm>
          <a:off x="179388" y="1287232"/>
          <a:ext cx="8821770" cy="5499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0295">
                  <a:extLst>
                    <a:ext uri="{9D8B030D-6E8A-4147-A177-3AD203B41FA5}">
                      <a16:colId xmlns:a16="http://schemas.microsoft.com/office/drawing/2014/main" val="2188479560"/>
                    </a:ext>
                  </a:extLst>
                </a:gridCol>
                <a:gridCol w="1470295">
                  <a:extLst>
                    <a:ext uri="{9D8B030D-6E8A-4147-A177-3AD203B41FA5}">
                      <a16:colId xmlns:a16="http://schemas.microsoft.com/office/drawing/2014/main" val="702602294"/>
                    </a:ext>
                  </a:extLst>
                </a:gridCol>
                <a:gridCol w="1470295">
                  <a:extLst>
                    <a:ext uri="{9D8B030D-6E8A-4147-A177-3AD203B41FA5}">
                      <a16:colId xmlns:a16="http://schemas.microsoft.com/office/drawing/2014/main" val="1833991472"/>
                    </a:ext>
                  </a:extLst>
                </a:gridCol>
                <a:gridCol w="1470295">
                  <a:extLst>
                    <a:ext uri="{9D8B030D-6E8A-4147-A177-3AD203B41FA5}">
                      <a16:colId xmlns:a16="http://schemas.microsoft.com/office/drawing/2014/main" val="1733794006"/>
                    </a:ext>
                  </a:extLst>
                </a:gridCol>
                <a:gridCol w="1470295">
                  <a:extLst>
                    <a:ext uri="{9D8B030D-6E8A-4147-A177-3AD203B41FA5}">
                      <a16:colId xmlns:a16="http://schemas.microsoft.com/office/drawing/2014/main" val="3824486763"/>
                    </a:ext>
                  </a:extLst>
                </a:gridCol>
                <a:gridCol w="1470295">
                  <a:extLst>
                    <a:ext uri="{9D8B030D-6E8A-4147-A177-3AD203B41FA5}">
                      <a16:colId xmlns:a16="http://schemas.microsoft.com/office/drawing/2014/main" val="110803506"/>
                    </a:ext>
                  </a:extLst>
                </a:gridCol>
              </a:tblGrid>
              <a:tr h="1098646">
                <a:tc gridSpan="6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лагеря: 433511, Ульяновская область, г. Димитровград, Куйбышева ул.,  д. 335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8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(8423)54-80-08, +7(902)214-94-81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E-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 action="ppaction://noaction"/>
                        </a:rPr>
                        <a:t>lager@sobodim.ru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hlinkClick r:id="" action="ppaction://noaction"/>
                        </a:rPr>
                        <a:t>http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 action="ppaction://noaction"/>
                        </a:rPr>
                        <a:t>s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 action="ppaction://noaction"/>
                        </a:rPr>
                        <a:t>: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 action="ppaction://noaction"/>
                        </a:rPr>
                        <a:t>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 action="ppaction://noaction"/>
                        </a:rPr>
                        <a:t>//sobodim.ru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detskii-lager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vk.com: //to4ka2020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271335"/>
                  </a:ext>
                </a:extLst>
              </a:tr>
              <a:tr h="127211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30.05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19.06.2024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6,5 - 15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charset="0"/>
                        <a:cs typeface="Microsoft YaHe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22.06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05.07.2024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6,5 - 15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charset="0"/>
                        <a:cs typeface="Microsoft YaHe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08.07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6,5 - 15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charset="0"/>
                        <a:cs typeface="Microsoft YaHe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24.07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06.08.2024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6,5 - 15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charset="0"/>
                        <a:cs typeface="Microsoft YaHe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09.08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6,5 - 15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charset="0"/>
                        <a:cs typeface="Microsoft YaHei" charset="0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НАЧАЛЬНИК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Киселева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Елена Олеговна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8-937-457-42-49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261057"/>
                  </a:ext>
                </a:extLst>
              </a:tr>
              <a:tr h="112755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Программа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«Тайны Улётного лета» 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Microsoft YaHei" charset="0"/>
                        <a:cs typeface="Microsoft YaHei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Программа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«Бизнес - лагерь» 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Microsoft YaHei" charset="0"/>
                        <a:cs typeface="Microsoft YaHei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Microsoft YaHei" charset="0"/>
                        <a:cs typeface="Microsoft YaHei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Microsoft YaHei" charset="0"/>
                        <a:cs typeface="Microsoft YaHe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Программа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«Тайны Улётного лета»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icrosoft YaHei" charset="0"/>
                        <a:cs typeface="Microsoft YaHei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(инклюзивная смена)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Microsoft YaHei" charset="0"/>
                        <a:cs typeface="Microsoft YaHei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646307"/>
                  </a:ext>
                </a:extLst>
              </a:tr>
              <a:tr h="181180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Цена </a:t>
                      </a: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путёвки       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i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2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44 688,00  </a:t>
                      </a:r>
                      <a:r>
                        <a:rPr kumimoji="0" lang="ru-RU" sz="1200" i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руб.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Сумма возмещения </a:t>
                      </a:r>
                      <a:endParaRPr kumimoji="0" lang="ru-RU" sz="12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alt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17 972,39 руб.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Цена </a:t>
                      </a: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путёвки       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i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2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32 466,00  </a:t>
                      </a:r>
                      <a:r>
                        <a:rPr kumimoji="0" lang="ru-RU" sz="1200" i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руб.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Сумма </a:t>
                      </a: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возмещения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alt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11 981,59 руб.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562726"/>
                  </a:ext>
                </a:extLst>
              </a:tr>
            </a:tbl>
          </a:graphicData>
        </a:graphic>
      </p:graphicFrame>
      <p:pic>
        <p:nvPicPr>
          <p:cNvPr id="8" name="Рисунок 7" descr="C:\Users\Мамонова ЛА\Desktop\КиселеваЕО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301706" cy="1368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6104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9958"/>
              </p:ext>
            </p:extLst>
          </p:nvPr>
        </p:nvGraphicFramePr>
        <p:xfrm>
          <a:off x="142875" y="1027112"/>
          <a:ext cx="8821738" cy="5755935"/>
        </p:xfrm>
        <a:graphic>
          <a:graphicData uri="http://schemas.openxmlformats.org/drawingml/2006/table">
            <a:tbl>
              <a:tblPr/>
              <a:tblGrid>
                <a:gridCol w="1548805">
                  <a:extLst>
                    <a:ext uri="{9D8B030D-6E8A-4147-A177-3AD203B41FA5}">
                      <a16:colId xmlns:a16="http://schemas.microsoft.com/office/drawing/2014/main" val="3080462169"/>
                    </a:ext>
                  </a:extLst>
                </a:gridCol>
                <a:gridCol w="1391245">
                  <a:extLst>
                    <a:ext uri="{9D8B030D-6E8A-4147-A177-3AD203B41FA5}">
                      <a16:colId xmlns:a16="http://schemas.microsoft.com/office/drawing/2014/main" val="3516935772"/>
                    </a:ext>
                  </a:extLst>
                </a:gridCol>
                <a:gridCol w="1471613">
                  <a:extLst>
                    <a:ext uri="{9D8B030D-6E8A-4147-A177-3AD203B41FA5}">
                      <a16:colId xmlns:a16="http://schemas.microsoft.com/office/drawing/2014/main" val="2734631081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213070948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94945764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2049231708"/>
                    </a:ext>
                  </a:extLst>
                </a:gridCol>
              </a:tblGrid>
              <a:tr h="1584621">
                <a:tc gridSpan="6"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Адрес лагеря: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433400, Ульяновская область, Чердаклинский район, Ульяновский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мехлесхоз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,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Чердаклинское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лесничество, 9 квартал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Адрес офиса: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432063,  Ульяновская область, г. Ульяновск, Кузнецова ул., д. 6,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тел.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+7(8422)92-88-89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E-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mail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: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admin@artekovo.ru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http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s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: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//artekovo.ru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vk.com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: //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artekovo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Instagram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: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//com:@artekovo_td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257604"/>
                  </a:ext>
                </a:extLst>
              </a:tr>
              <a:tr h="1237308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30.05 -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19.06.2024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(21 день)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Возраст 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- 17 лет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22.06 -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05.07.2024                        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(14 дней)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- 17 лет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3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08.07 -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21.07.2024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(14 дней)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- 17 лет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4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24.07 -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06.08.2024 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(14 дней)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- 17 лет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5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09.08 -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29.08.2024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(21 день)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7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- 17 лет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ДИРЕКТОР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Кадебина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Евгения Алексеевна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8-927-270-59-88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413338"/>
                  </a:ext>
                </a:extLst>
              </a:tr>
              <a:tr h="998917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Программа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«Формула будущего»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Программа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«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Первые                             в космосе – первые в мире»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Программа   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«Тайны леса»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Программа                       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«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На дальних берегах»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Программа                    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«Герои спорта»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478378"/>
                  </a:ext>
                </a:extLst>
              </a:tr>
              <a:tr h="1893410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Цена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путёвки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номер </a:t>
                      </a:r>
                      <a:r>
                        <a:rPr kumimoji="0" lang="ru-RU" altLang="ru-RU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«стандарт»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40 972,39 </a:t>
                      </a:r>
                      <a:r>
                        <a:rPr kumimoji="0" lang="ru-RU" alt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руб.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номер </a:t>
                      </a:r>
                      <a:r>
                        <a:rPr kumimoji="0" lang="ru-RU" altLang="ru-RU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«комфорт</a:t>
                      </a:r>
                      <a:r>
                        <a:rPr kumimoji="0" lang="ru-RU" altLang="ru-RU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»</a:t>
                      </a:r>
                      <a:endParaRPr kumimoji="0" lang="ru-RU" alt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46 972,39 </a:t>
                      </a:r>
                      <a:r>
                        <a:rPr kumimoji="0" lang="ru-RU" alt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руб.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Сумма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возмещения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alt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17 972,39 руб.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Цена путёвки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номер </a:t>
                      </a:r>
                      <a:r>
                        <a:rPr kumimoji="0" lang="ru-RU" altLang="ru-RU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«стандарт»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30 481,59 </a:t>
                      </a:r>
                      <a:r>
                        <a:rPr kumimoji="0" lang="ru-RU" alt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руб.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номер </a:t>
                      </a:r>
                      <a:r>
                        <a:rPr kumimoji="0" lang="ru-RU" alt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«комфорт»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34 981,59 </a:t>
                      </a:r>
                      <a:r>
                        <a:rPr kumimoji="0" lang="ru-RU" altLang="ru-RU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руб.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Сумма возмещения 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11 981,59 руб.</a:t>
                      </a:r>
                      <a:endParaRPr kumimoji="0" lang="ru-RU" alt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2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Цена путёвки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номер </a:t>
                      </a:r>
                      <a:r>
                        <a:rPr kumimoji="0" lang="ru-RU" altLang="ru-RU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«стандарт»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                 </a:t>
                      </a: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40 972,39 </a:t>
                      </a:r>
                      <a:r>
                        <a:rPr kumimoji="0" lang="ru-RU" alt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руб.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Сумма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возмещения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alt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17 972,39 руб.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083724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869160"/>
            <a:ext cx="1276413" cy="1800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6" y="103256"/>
            <a:ext cx="8821768" cy="812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оздоровительный лагерь</a:t>
            </a:r>
          </a:p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Туристическая деревня «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Артеково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ООО «Мираж»                          </a:t>
            </a: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            </a:t>
            </a:r>
            <a:endParaRPr lang="ru-RU" altLang="ru-RU" sz="2000" b="1" dirty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 b="1" dirty="0">
              <a:solidFill>
                <a:srgbClr val="660066"/>
              </a:solidFill>
            </a:endParaRPr>
          </a:p>
        </p:txBody>
      </p:sp>
      <p:pic>
        <p:nvPicPr>
          <p:cNvPr id="8" name="Picture 35" descr="Логотип Артеков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260648"/>
            <a:ext cx="1944216" cy="49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63932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812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solidFill>
              <a:schemeClr val="bg2"/>
            </a:solidFill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«Детский оздоровительный лагерь</a:t>
            </a:r>
          </a:p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Хоббит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graphicFrame>
        <p:nvGraphicFramePr>
          <p:cNvPr id="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280396"/>
              </p:ext>
            </p:extLst>
          </p:nvPr>
        </p:nvGraphicFramePr>
        <p:xfrm>
          <a:off x="142846" y="1000109"/>
          <a:ext cx="8847185" cy="57421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28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363174822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343444115"/>
                    </a:ext>
                  </a:extLst>
                </a:gridCol>
                <a:gridCol w="1753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2702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433580, Ульяновская область, Новомалыклинский район, с. Новочеремшанск, Лесхозная ул., д. 42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офиса: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432027, Ульяновская область, г. Ульяновск, Радищева ул., д. 145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8(8422)46-26-70, 46-26-54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/>
                        </a:rPr>
                        <a:t>rima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/>
                        </a:rPr>
                        <a:t>-9@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/>
                        </a:rPr>
                        <a:t>mail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/>
                        </a:rPr>
                        <a:t>.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/>
                        </a:rPr>
                        <a:t>ru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lager_hobbit@mail.ru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https: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//vk.com/dol_hobbit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https: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 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//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hobbit73.ru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28.05 -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17.06.2024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7 - 14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20.06 -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06.07 -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22.07 -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07.08 -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7 - 14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Мисанец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Рима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Ренатовна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8-951-096-57-49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53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«От Волги до Енисея»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7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путевки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34 900,39 </a:t>
                      </a: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17 972,39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путёвки </a:t>
                      </a:r>
                      <a:endParaRPr kumimoji="0" 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29 900,59 </a:t>
                      </a: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11 981,59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путевки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34 900,39 </a:t>
                      </a: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17 972,39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-8" t="-8" r="-8" b="-8"/>
          <a:stretch>
            <a:fillRect/>
          </a:stretch>
        </p:blipFill>
        <p:spPr bwMode="auto">
          <a:xfrm>
            <a:off x="7308304" y="4941168"/>
            <a:ext cx="1594976" cy="175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PHOTO-2022-12-06-12-32-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08384"/>
            <a:ext cx="913647" cy="627787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10896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812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оздоровительный лагерь</a:t>
            </a:r>
          </a:p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ОГБОУ «Центр ППМС «Центр патологии речи»</a:t>
            </a:r>
          </a:p>
          <a:p>
            <a:pPr algn="ctr"/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34" descr="ЦП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7736"/>
            <a:ext cx="748009" cy="6490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82386"/>
              </p:ext>
            </p:extLst>
          </p:nvPr>
        </p:nvGraphicFramePr>
        <p:xfrm>
          <a:off x="142844" y="1071548"/>
          <a:ext cx="8858313" cy="569406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76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506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433507, Ульяновская область, г.  Димитровград, Театральная ул., д. 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тел. 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8(8423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3-92-59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kou2pat@mail.ru 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</a:rPr>
                        <a:t>https: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</a:rPr>
                        <a:t>//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logocentrdd.ru</a:t>
                      </a:r>
                      <a:endParaRPr kumimoji="0" lang="ru-RU" altLang="zh-CN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//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club89969785</a:t>
                      </a:r>
                      <a:endParaRPr kumimoji="0" lang="ru-RU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2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01.06 -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21.06.2024                                  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7 - 15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27.06 -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7 - 15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20.07 -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09.08.2024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7 - 15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ДИРЕКТОР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Колесникова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Елена Анатольевна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8-927-634-24-48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327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Золотая рыбка»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смены для детей с ограниченными возможностями здоровья и детей,                                               находящихся в трудной жизненной ситуации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Рисунок 4" descr="директор Колесникова Е"/>
          <p:cNvPicPr>
            <a:picLocks noChangeAspect="1" noChangeArrowheads="1"/>
          </p:cNvPicPr>
          <p:nvPr/>
        </p:nvPicPr>
        <p:blipFill rotWithShape="1">
          <a:blip r:embed="rId3" cstate="print"/>
          <a:srcRect l="7143" t="2604" b="422"/>
          <a:stretch/>
        </p:blipFill>
        <p:spPr bwMode="auto">
          <a:xfrm>
            <a:off x="6948264" y="4005064"/>
            <a:ext cx="1872208" cy="2681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3641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388" y="142852"/>
            <a:ext cx="8821768" cy="10001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                 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Санаторно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оздоровительный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лагерь «Эврика» ООО «Санаторий «Радон»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273756"/>
              </p:ext>
            </p:extLst>
          </p:nvPr>
        </p:nvGraphicFramePr>
        <p:xfrm>
          <a:off x="179388" y="1133049"/>
          <a:ext cx="8821765" cy="560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4353">
                  <a:extLst>
                    <a:ext uri="{9D8B030D-6E8A-4147-A177-3AD203B41FA5}">
                      <a16:colId xmlns:a16="http://schemas.microsoft.com/office/drawing/2014/main" val="3104910053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2030530820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4286289400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3674072785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2478454072"/>
                    </a:ext>
                  </a:extLst>
                </a:gridCol>
              </a:tblGrid>
              <a:tr h="80860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432010, Ульяновская область, г. Ульяновск, Оренбургская ул., д. 5А,  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8(8422)52-02-02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radonul@mail.ru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https: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 </a:t>
                      </a:r>
                      <a:r>
                        <a:rPr lang="en-US" sz="1400" b="0" u="none" strike="noStrike" kern="1200" dirty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//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radon-nt.com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//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evrika73</a:t>
                      </a:r>
                      <a:endParaRPr kumimoji="0" lang="ru-RU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410122"/>
                  </a:ext>
                </a:extLst>
              </a:tr>
              <a:tr h="1167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01.06 -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21.06.2024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7 - 16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24.06 -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7 -16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17.07 -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06.08.2024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7 - 16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09.08 -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7 - 16 лет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Устинов                            Демид Александрович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8-9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034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540194"/>
                  </a:ext>
                </a:extLst>
              </a:tr>
              <a:tr h="1167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«Дорогами поколений»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English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sguar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«Новые горизонты» «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English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sguar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 </a:t>
                      </a: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«Свободное плаванье»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English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sguar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Light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Skillodrome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«Эврика спортивная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 «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English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sguar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327656"/>
                  </a:ext>
                </a:extLst>
              </a:tr>
              <a:tr h="2154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46 072,39 </a:t>
                      </a: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 занятиями </a:t>
                      </a:r>
                      <a:r>
                        <a:rPr kumimoji="0" lang="en-US" sz="12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          </a:t>
                      </a:r>
                      <a:r>
                        <a:rPr kumimoji="0" lang="ru-RU" sz="12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 </a:t>
                      </a:r>
                      <a:r>
                        <a:rPr kumimoji="0" lang="ru-RU" sz="120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английскому языку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51 072,39 </a:t>
                      </a: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17 972,39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48 072,39 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 занятиями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английскому языку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53 072,39 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17 972,39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48 072,39 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занятиями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английскому языку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53 072,39 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59 072,39 руб.</a:t>
                      </a: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возмещения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17 972,39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45 072,39 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 занятиями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английскому языку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50 072,39 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17 972,39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738958"/>
                  </a:ext>
                </a:extLst>
              </a:tr>
            </a:tbl>
          </a:graphicData>
        </a:graphic>
      </p:graphicFrame>
      <p:pic>
        <p:nvPicPr>
          <p:cNvPr id="6" name="Рисунок 5" descr="C:\Users\Мамонова ЛА\Downloads\лого20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4544"/>
            <a:ext cx="1224136" cy="75674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2" descr="C:\Users\Marketing\Desktop\046cf23aa81f0998d3865a4f0826ffb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13176"/>
            <a:ext cx="1500198" cy="1595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92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812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УК «Детский оздоровительный центр</a:t>
            </a:r>
          </a:p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«Юлово»                                    </a:t>
            </a:r>
          </a:p>
        </p:txBody>
      </p:sp>
      <p:pic>
        <p:nvPicPr>
          <p:cNvPr id="3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67471"/>
            <a:ext cx="1439862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254062"/>
              </p:ext>
            </p:extLst>
          </p:nvPr>
        </p:nvGraphicFramePr>
        <p:xfrm>
          <a:off x="141823" y="980253"/>
          <a:ext cx="8842387" cy="574157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12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0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645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Адрес центра: 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433016, Ульяновская область, Инзенский район, с. Юлово, ул. Молодёжная,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зд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 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kumimoji="0" lang="ru-RU" sz="140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linkClick r:id="" action="ppaction://noaction"/>
                        </a:rPr>
                        <a:t>e</a:t>
                      </a:r>
                      <a:r>
                        <a:rPr kumimoji="0" lang="ru-RU" sz="140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kumimoji="0" lang="ru-RU" sz="140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linkClick r:id="" action="ppaction://noaction"/>
                        </a:rPr>
                        <a:t>lev@yandex.ru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n_levshina@mail.ru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hlinkClick r:id="" action="ppaction://noaction"/>
                        </a:rPr>
                        <a:t>https: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hlinkClick r:id="" action="ppaction://noaction"/>
                        </a:rPr>
                        <a:t> 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hlinkClick r:id="" action="ppaction://noaction"/>
                        </a:rPr>
                        <a:t>//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linkClick r:id="" action="ppaction://noaction"/>
                        </a:rPr>
                        <a:t>yulovo.ru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//club168061121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01.06 -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21.06.2024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7 - 14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24.06 -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7 - 16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17.07 -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06.08.2024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7 - 16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09.08 -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7 - 14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ГЕНЕРАЛЬНЫЙ 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Левшина                                Наталья Александровна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8-927-821-69-55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ИСПОЛНИТЕЛЬНЫЙ ДИРЕКТОР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Левшин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Евгений Владимирович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8-927-980-65-91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90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Программа </a:t>
                      </a: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«Есть в России Малиновый край»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768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номера «стандарт»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36 472,39 </a:t>
                      </a: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номера «комфорт»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42 972,39 </a:t>
                      </a: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Сумма возмещения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17 972,39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 descr="IMG_8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7962" y="5373931"/>
            <a:ext cx="895353" cy="1311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Мамонова ЛА\Desktop\лев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149" y="3140968"/>
            <a:ext cx="706977" cy="108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812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«ЮНАРМЕЕЦ» 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патриотический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лагерь </a:t>
            </a:r>
          </a:p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ООО «Универмаг Заволжский»                         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</a:pPr>
            <a:endParaRPr lang="ru-RU" altLang="ru-RU" sz="2000" b="1" dirty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 b="1" dirty="0">
              <a:solidFill>
                <a:srgbClr val="660066"/>
              </a:solidFill>
            </a:endParaRPr>
          </a:p>
        </p:txBody>
      </p:sp>
      <p:pic>
        <p:nvPicPr>
          <p:cNvPr id="7" name="Рисунок 6" descr="C:\Users\user\AppData\Local\Microsoft\Windows\INetCache\Content.Word\logo-unarm.3cc4d0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0044"/>
            <a:ext cx="2088232" cy="66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302350"/>
              </p:ext>
            </p:extLst>
          </p:nvPr>
        </p:nvGraphicFramePr>
        <p:xfrm>
          <a:off x="179388" y="1052737"/>
          <a:ext cx="8785098" cy="5666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4183">
                  <a:extLst>
                    <a:ext uri="{9D8B030D-6E8A-4147-A177-3AD203B41FA5}">
                      <a16:colId xmlns:a16="http://schemas.microsoft.com/office/drawing/2014/main" val="1035030049"/>
                    </a:ext>
                  </a:extLst>
                </a:gridCol>
                <a:gridCol w="1464183">
                  <a:extLst>
                    <a:ext uri="{9D8B030D-6E8A-4147-A177-3AD203B41FA5}">
                      <a16:colId xmlns:a16="http://schemas.microsoft.com/office/drawing/2014/main" val="248424893"/>
                    </a:ext>
                  </a:extLst>
                </a:gridCol>
                <a:gridCol w="1464183">
                  <a:extLst>
                    <a:ext uri="{9D8B030D-6E8A-4147-A177-3AD203B41FA5}">
                      <a16:colId xmlns:a16="http://schemas.microsoft.com/office/drawing/2014/main" val="3000648296"/>
                    </a:ext>
                  </a:extLst>
                </a:gridCol>
                <a:gridCol w="1464183">
                  <a:extLst>
                    <a:ext uri="{9D8B030D-6E8A-4147-A177-3AD203B41FA5}">
                      <a16:colId xmlns:a16="http://schemas.microsoft.com/office/drawing/2014/main" val="542396374"/>
                    </a:ext>
                  </a:extLst>
                </a:gridCol>
                <a:gridCol w="1464183">
                  <a:extLst>
                    <a:ext uri="{9D8B030D-6E8A-4147-A177-3AD203B41FA5}">
                      <a16:colId xmlns:a16="http://schemas.microsoft.com/office/drawing/2014/main" val="920810701"/>
                    </a:ext>
                  </a:extLst>
                </a:gridCol>
                <a:gridCol w="1464183">
                  <a:extLst>
                    <a:ext uri="{9D8B030D-6E8A-4147-A177-3AD203B41FA5}">
                      <a16:colId xmlns:a16="http://schemas.microsoft.com/office/drawing/2014/main" val="4025749323"/>
                    </a:ext>
                  </a:extLst>
                </a:gridCol>
              </a:tblGrid>
              <a:tr h="1218207">
                <a:tc gridSpan="6"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Адрес лагеря: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Ульяновская область,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Чердаклинский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район, МО «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Мирновское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сельское поселение», территория                                  «спортивно-оздоровительная база «Берёзка», здание 1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8422)70-47-47, +7 (927)801-53-22, +7 (927)801-59-53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vpl_unarmeec@mail.ru</a:t>
                      </a:r>
                    </a:p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//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xn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----8sbeoa6ajgpo3eve.xn--p1ai/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637795"/>
                  </a:ext>
                </a:extLst>
              </a:tr>
              <a:tr h="1521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02.06 -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15.06.2024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19.06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02.07.2024                   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06.07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23.07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05.08.2024 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09.08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 дней)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 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Трухачев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Владимир Александрович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(927) 801-59-53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00599"/>
                  </a:ext>
                </a:extLst>
              </a:tr>
              <a:tr h="124380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«Юнармеец»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(военно-патриотическая смена)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163236"/>
                  </a:ext>
                </a:extLst>
              </a:tr>
              <a:tr h="168380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путёвки 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33 600,59  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возмещения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11 981,59 руб.</a:t>
                      </a: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551127"/>
                  </a:ext>
                </a:extLst>
              </a:tr>
            </a:tbl>
          </a:graphicData>
        </a:graphic>
      </p:graphicFrame>
      <p:pic>
        <p:nvPicPr>
          <p:cNvPr id="8" name="Рисунок 7" descr="740c9fad-3f36-430f-8a3f-24e64467191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96336" y="5013176"/>
            <a:ext cx="1295904" cy="1634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7409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15888"/>
            <a:ext cx="8858312" cy="10270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 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ОГБУ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«Детский оздоровительно -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центр «Юность»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224"/>
            <a:ext cx="838424" cy="838423"/>
          </a:xfrm>
          <a:prstGeom prst="flowChartConnector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566686"/>
              </p:ext>
            </p:extLst>
          </p:nvPr>
        </p:nvGraphicFramePr>
        <p:xfrm>
          <a:off x="142844" y="1237319"/>
          <a:ext cx="8858311" cy="55040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5473">
                  <a:extLst>
                    <a:ext uri="{9D8B030D-6E8A-4147-A177-3AD203B41FA5}">
                      <a16:colId xmlns:a16="http://schemas.microsoft.com/office/drawing/2014/main" val="1518654112"/>
                    </a:ext>
                  </a:extLst>
                </a:gridCol>
                <a:gridCol w="1265473">
                  <a:extLst>
                    <a:ext uri="{9D8B030D-6E8A-4147-A177-3AD203B41FA5}">
                      <a16:colId xmlns:a16="http://schemas.microsoft.com/office/drawing/2014/main" val="978253965"/>
                    </a:ext>
                  </a:extLst>
                </a:gridCol>
                <a:gridCol w="1265473">
                  <a:extLst>
                    <a:ext uri="{9D8B030D-6E8A-4147-A177-3AD203B41FA5}">
                      <a16:colId xmlns:a16="http://schemas.microsoft.com/office/drawing/2014/main" val="504053297"/>
                    </a:ext>
                  </a:extLst>
                </a:gridCol>
                <a:gridCol w="1265473">
                  <a:extLst>
                    <a:ext uri="{9D8B030D-6E8A-4147-A177-3AD203B41FA5}">
                      <a16:colId xmlns:a16="http://schemas.microsoft.com/office/drawing/2014/main" val="1031203961"/>
                    </a:ext>
                  </a:extLst>
                </a:gridCol>
                <a:gridCol w="1265473">
                  <a:extLst>
                    <a:ext uri="{9D8B030D-6E8A-4147-A177-3AD203B41FA5}">
                      <a16:colId xmlns:a16="http://schemas.microsoft.com/office/drawing/2014/main" val="2600877537"/>
                    </a:ext>
                  </a:extLst>
                </a:gridCol>
                <a:gridCol w="1126127">
                  <a:extLst>
                    <a:ext uri="{9D8B030D-6E8A-4147-A177-3AD203B41FA5}">
                      <a16:colId xmlns:a16="http://schemas.microsoft.com/office/drawing/2014/main" val="2021994657"/>
                    </a:ext>
                  </a:extLst>
                </a:gridCol>
                <a:gridCol w="1404819">
                  <a:extLst>
                    <a:ext uri="{9D8B030D-6E8A-4147-A177-3AD203B41FA5}">
                      <a16:colId xmlns:a16="http://schemas.microsoft.com/office/drawing/2014/main" val="2347701624"/>
                    </a:ext>
                  </a:extLst>
                </a:gridCol>
              </a:tblGrid>
              <a:tr h="1341084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центра: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433526, Ульяновская область,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Мелекесский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район, с. Бригадировка, Курортное шоссе, д.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8(8423)52-28-23, 52-29-06, 89-648-595-697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unost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–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dd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@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mail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.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https: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//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unost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73.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//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unost73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https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://www.instagram.com/unost_dd/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811522"/>
                  </a:ext>
                </a:extLst>
              </a:tr>
              <a:tr h="1341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01.06 -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21.06.2024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24.06 -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17.07 -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(10 дней)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29.07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(10 дней)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10.08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Кондикова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Татьяна Владимировна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8-960-374-95-34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292595"/>
                  </a:ext>
                </a:extLst>
              </a:tr>
              <a:tr h="1519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«Энергия-движения. Энергия-слова. Энергия-дела.» (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профориентационная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смена)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Юнитур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по Волге»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«Содружество Орлят» (профильная смена)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«Время Первых» (профильная смена)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XIII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Ульяновская летняя математическая школа»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(профильная смена)</a:t>
                      </a: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Юнитур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по Волге»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962013"/>
                  </a:ext>
                </a:extLst>
              </a:tr>
              <a:tr h="120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35 991,90 руб.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Сумма возмещения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17 972,39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 результатам конкурсного отбора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35 991,90 руб.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Сумма возмещения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17 972,39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815422"/>
                  </a:ext>
                </a:extLst>
              </a:tr>
            </a:tbl>
          </a:graphicData>
        </a:graphic>
      </p:graphicFrame>
      <p:pic>
        <p:nvPicPr>
          <p:cNvPr id="9" name="Picture 2" descr="http://unost73.ru/img-llinks/director1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668344" y="5373216"/>
            <a:ext cx="1248985" cy="1298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023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15888"/>
            <a:ext cx="8858312" cy="10270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 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«Спортивно - оздоровительный лагерь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«СОКОЛ»                                                                                                ОГАУ «Управление спортивно-массовых мероприятий»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C:\Users\Мамонова ЛА\Downloads\attachment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96144" cy="5760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770301"/>
              </p:ext>
            </p:extLst>
          </p:nvPr>
        </p:nvGraphicFramePr>
        <p:xfrm>
          <a:off x="142845" y="1268758"/>
          <a:ext cx="8858310" cy="554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1662">
                  <a:extLst>
                    <a:ext uri="{9D8B030D-6E8A-4147-A177-3AD203B41FA5}">
                      <a16:colId xmlns:a16="http://schemas.microsoft.com/office/drawing/2014/main" val="1224448021"/>
                    </a:ext>
                  </a:extLst>
                </a:gridCol>
                <a:gridCol w="1771662">
                  <a:extLst>
                    <a:ext uri="{9D8B030D-6E8A-4147-A177-3AD203B41FA5}">
                      <a16:colId xmlns:a16="http://schemas.microsoft.com/office/drawing/2014/main" val="1720008829"/>
                    </a:ext>
                  </a:extLst>
                </a:gridCol>
                <a:gridCol w="1771662">
                  <a:extLst>
                    <a:ext uri="{9D8B030D-6E8A-4147-A177-3AD203B41FA5}">
                      <a16:colId xmlns:a16="http://schemas.microsoft.com/office/drawing/2014/main" val="3081992232"/>
                    </a:ext>
                  </a:extLst>
                </a:gridCol>
                <a:gridCol w="1771662">
                  <a:extLst>
                    <a:ext uri="{9D8B030D-6E8A-4147-A177-3AD203B41FA5}">
                      <a16:colId xmlns:a16="http://schemas.microsoft.com/office/drawing/2014/main" val="1857969214"/>
                    </a:ext>
                  </a:extLst>
                </a:gridCol>
                <a:gridCol w="1771662">
                  <a:extLst>
                    <a:ext uri="{9D8B030D-6E8A-4147-A177-3AD203B41FA5}">
                      <a16:colId xmlns:a16="http://schemas.microsoft.com/office/drawing/2014/main" val="62079099"/>
                    </a:ext>
                  </a:extLst>
                </a:gridCol>
              </a:tblGrid>
              <a:tr h="107131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433741, Ульяновская область,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Барышский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район с.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Акшуат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ул. Красная, д. 31 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 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8(927)800-99-77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sokol-sol60@mail.ru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https: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//sokol73.taplink.ws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33528"/>
                  </a:ext>
                </a:extLst>
              </a:tr>
              <a:tr h="1504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01.06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21.06.2024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24.06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18.07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10.08 - 30.08.2024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7 - 17 лет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179120"/>
                  </a:ext>
                </a:extLst>
              </a:tr>
              <a:tr h="119120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«Стремимся к Победе»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71994"/>
                  </a:ext>
                </a:extLst>
              </a:tr>
              <a:tr h="17053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</a:t>
                      </a:r>
                      <a:r>
                        <a:rPr kumimoji="0" lang="ru-RU" sz="12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6 5</a:t>
                      </a:r>
                      <a:r>
                        <a:rPr kumimoji="0" lang="en-US" sz="12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86</a:t>
                      </a:r>
                      <a:r>
                        <a:rPr kumimoji="0" lang="ru-RU" sz="12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en-US" sz="12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r>
                        <a:rPr kumimoji="0" lang="ru-RU" sz="12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Сумма возмещения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17 972,39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242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86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42852"/>
            <a:ext cx="8785225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           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«Детский оздоровительный лагерь</a:t>
            </a:r>
          </a:p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«Волжанка» </a:t>
            </a:r>
          </a:p>
        </p:txBody>
      </p:sp>
      <p:pic>
        <p:nvPicPr>
          <p:cNvPr id="3" name="Picture 39" descr="i?id=64b1be35d4382a5128b7dfef363c07e8-sr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24835"/>
            <a:ext cx="2010408" cy="55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242599"/>
              </p:ext>
            </p:extLst>
          </p:nvPr>
        </p:nvGraphicFramePr>
        <p:xfrm>
          <a:off x="179386" y="939215"/>
          <a:ext cx="8785226" cy="5874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326">
                  <a:extLst>
                    <a:ext uri="{9D8B030D-6E8A-4147-A177-3AD203B41FA5}">
                      <a16:colId xmlns:a16="http://schemas.microsoft.com/office/drawing/2014/main" val="172535769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64937501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79364051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652112239"/>
                    </a:ext>
                  </a:extLst>
                </a:gridCol>
                <a:gridCol w="1800324">
                  <a:extLst>
                    <a:ext uri="{9D8B030D-6E8A-4147-A177-3AD203B41FA5}">
                      <a16:colId xmlns:a16="http://schemas.microsoft.com/office/drawing/2014/main" val="3815522817"/>
                    </a:ext>
                  </a:extLst>
                </a:gridCol>
              </a:tblGrid>
              <a:tr h="1350971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433340, Ульяновская область, Ульяновский р-н, с. Ундоры, Малые Ундоры ул., д. 23/1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тел.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8(8422)55-37-25, 55-36-61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Адрес офиса: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Ульяновская область, г. Ульяновск, Федерации ул.,  д. 8/5 , тел. 8(8422)55-37-25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commerce@dol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- volzhanka.ru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sng" strike="noStrike" kern="1200" dirty="0" smtClean="0">
                          <a:solidFill>
                            <a:schemeClr val="tx1"/>
                          </a:solidFill>
                          <a:hlinkClick r:id="" action="ppaction://noaction"/>
                        </a:rPr>
                        <a:t>https:</a:t>
                      </a:r>
                      <a:r>
                        <a:rPr lang="ru-RU" sz="1400" b="1" u="sng" strike="noStrike" kern="1200" dirty="0" smtClean="0">
                          <a:solidFill>
                            <a:schemeClr val="tx1"/>
                          </a:solidFill>
                          <a:hlinkClick r:id="" action="ppaction://noaction"/>
                        </a:rPr>
                        <a:t> </a:t>
                      </a:r>
                      <a:r>
                        <a:rPr lang="en-US" sz="1400" u="sng" strike="noStrike" kern="1200" dirty="0">
                          <a:solidFill>
                            <a:schemeClr val="tx1"/>
                          </a:solidFill>
                          <a:hlinkClick r:id="" action="ppaction://noaction"/>
                        </a:rPr>
                        <a:t>//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dol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- volzhanka.ru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//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dol_volzhаnkа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092168"/>
                  </a:ext>
                </a:extLst>
              </a:tr>
              <a:tr h="1210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01.06 -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21.06.2024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7 - 16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24.06 -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7 - 16 лет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17.07 -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06.08.2024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7 - 16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09.08 -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7 - 16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ДИРЕКТОР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Зелимов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Рафик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Равильевич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8-927-807-42-12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660845"/>
                  </a:ext>
                </a:extLst>
              </a:tr>
              <a:tr h="80533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Программа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«Семь чудес света.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На пороге открытий.»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804290"/>
                  </a:ext>
                </a:extLst>
              </a:tr>
              <a:tr h="24353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Цена путёвки</a:t>
                      </a:r>
                      <a:endParaRPr kumimoji="0" lang="ru-RU" sz="120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летний корпус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44 272,39 </a:t>
                      </a: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корпус «комфорт»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47 272,39 </a:t>
                      </a: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руб.                        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Сумма возмещения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17 972,39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Цена путёвки</a:t>
                      </a:r>
                      <a:endParaRPr kumimoji="0" lang="ru-RU" sz="120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летний корпус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46 772,39 </a:t>
                      </a: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корпус «комфорт»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51 772,39 </a:t>
                      </a: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руб. 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Сумма возмещения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17 972,39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Цена путёвки</a:t>
                      </a:r>
                      <a:endParaRPr kumimoji="0" lang="ru-RU" sz="120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летний корпус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44 272,39 </a:t>
                      </a: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корпус «комфорт»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47 272,39 </a:t>
                      </a: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руб.                          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Сумма возмещения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17 972,39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32459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37112"/>
            <a:ext cx="1646063" cy="222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031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96191"/>
            <a:ext cx="8857110" cy="7723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             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развивающий лагерь «Джем»</a:t>
            </a:r>
          </a:p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ООО «Джем»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7535" t="59970" r="7584" b="14015"/>
          <a:stretch/>
        </p:blipFill>
        <p:spPr>
          <a:xfrm>
            <a:off x="251520" y="199151"/>
            <a:ext cx="1847992" cy="566394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889033"/>
              </p:ext>
            </p:extLst>
          </p:nvPr>
        </p:nvGraphicFramePr>
        <p:xfrm>
          <a:off x="179388" y="971467"/>
          <a:ext cx="8857110" cy="58309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6185">
                  <a:extLst>
                    <a:ext uri="{9D8B030D-6E8A-4147-A177-3AD203B41FA5}">
                      <a16:colId xmlns:a16="http://schemas.microsoft.com/office/drawing/2014/main" val="1857532980"/>
                    </a:ext>
                  </a:extLst>
                </a:gridCol>
                <a:gridCol w="1476185">
                  <a:extLst>
                    <a:ext uri="{9D8B030D-6E8A-4147-A177-3AD203B41FA5}">
                      <a16:colId xmlns:a16="http://schemas.microsoft.com/office/drawing/2014/main" val="757932352"/>
                    </a:ext>
                  </a:extLst>
                </a:gridCol>
                <a:gridCol w="1476185">
                  <a:extLst>
                    <a:ext uri="{9D8B030D-6E8A-4147-A177-3AD203B41FA5}">
                      <a16:colId xmlns:a16="http://schemas.microsoft.com/office/drawing/2014/main" val="2350815395"/>
                    </a:ext>
                  </a:extLst>
                </a:gridCol>
                <a:gridCol w="1476185">
                  <a:extLst>
                    <a:ext uri="{9D8B030D-6E8A-4147-A177-3AD203B41FA5}">
                      <a16:colId xmlns:a16="http://schemas.microsoft.com/office/drawing/2014/main" val="1117186942"/>
                    </a:ext>
                  </a:extLst>
                </a:gridCol>
                <a:gridCol w="1476185">
                  <a:extLst>
                    <a:ext uri="{9D8B030D-6E8A-4147-A177-3AD203B41FA5}">
                      <a16:colId xmlns:a16="http://schemas.microsoft.com/office/drawing/2014/main" val="520707460"/>
                    </a:ext>
                  </a:extLst>
                </a:gridCol>
                <a:gridCol w="1476185">
                  <a:extLst>
                    <a:ext uri="{9D8B030D-6E8A-4147-A177-3AD203B41FA5}">
                      <a16:colId xmlns:a16="http://schemas.microsoft.com/office/drawing/2014/main" val="100872881"/>
                    </a:ext>
                  </a:extLst>
                </a:gridCol>
              </a:tblGrid>
              <a:tr h="113218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лагеря: 433340, Ульяновская область, поселок Станция-Охотничья, ул. Гая, д. 37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офиса: Ульяновская область, г. Ульяновск, 2-й пер. Мира, д. 26 , тел. 8(8422)42-51-02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dl.ulcamp73@gmail.com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u="sng" strike="noStrike" kern="1200" dirty="0" smtClean="0">
                          <a:hlinkClick r:id="" action="ppaction://noaction"/>
                        </a:rPr>
                        <a:t>https://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camp73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vk.com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https://vk.com/jamcamp73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959015"/>
                  </a:ext>
                </a:extLst>
              </a:tr>
              <a:tr h="1519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.0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.06.2024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.06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05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дней)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6,5 - 17 лет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08.07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24.07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06.08.2024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09.08 - 29.08.2024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6,5 - 17 лет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Туктагулов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   Владимир Геннадьевич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8-906-394-47-21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97735"/>
                  </a:ext>
                </a:extLst>
              </a:tr>
              <a:tr h="141991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«Навыки твоего успешного будущего»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Тренинги на развитие эмоционального интеллекта, креативного мышления, коммуникативных навыков. Творческие мастер-классы, активный отдых, йога, туризм, съёмки видеоклипов и развитие актёрских способностей.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919817"/>
                  </a:ext>
                </a:extLst>
              </a:tr>
              <a:tr h="1698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972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17 972,39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24 981,59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Сумма возмещения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11 981,59 руб.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972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17 972,39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1904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266" y="5328138"/>
            <a:ext cx="1356105" cy="135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8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282" y="142852"/>
            <a:ext cx="8785225" cy="10001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оздоровительный лагерь «Доверие» </a:t>
            </a:r>
          </a:p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ОГКОУ «Центр ППМС  «Доверие»</a:t>
            </a:r>
          </a:p>
          <a:p>
            <a:pPr algn="ctr"/>
            <a:endParaRPr lang="ru-RU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73312"/>
              </p:ext>
            </p:extLst>
          </p:nvPr>
        </p:nvGraphicFramePr>
        <p:xfrm>
          <a:off x="220112" y="1285861"/>
          <a:ext cx="8784976" cy="54647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3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2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172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433140, Ульяновская область, Майнский район,  село Тагай,  Интернатская ул.,  д.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тел.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8(8424)43-74-85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linkClick r:id="" action="ppaction://noaction"/>
                        </a:rPr>
                        <a:t>koushtag@mail.ru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https: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//doverie73.ucoz.net./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01.06 -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21.06.2024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 - 13 лет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24.06 -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7 - 13 лет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Беспалова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Татьяна Алексеевна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8(84244)3-74-85</a:t>
                      </a:r>
                      <a:endParaRPr kumimoji="0" 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83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«Семейная академия»  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смены для детей с ограниченными возможностями здоровья и детей,                                       находящихся в трудной жизненной ситуации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013176"/>
            <a:ext cx="1994308" cy="1528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237184"/>
            <a:ext cx="1106280" cy="811468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2774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812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                   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Оздоровительный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лагерь</a:t>
            </a:r>
          </a:p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«Жемчужина»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s://i.incamp.ru/u/1/160/zhemchuzhina-2349-59-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192882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648904"/>
              </p:ext>
            </p:extLst>
          </p:nvPr>
        </p:nvGraphicFramePr>
        <p:xfrm>
          <a:off x="179390" y="1027072"/>
          <a:ext cx="8821765" cy="5786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353">
                  <a:extLst>
                    <a:ext uri="{9D8B030D-6E8A-4147-A177-3AD203B41FA5}">
                      <a16:colId xmlns:a16="http://schemas.microsoft.com/office/drawing/2014/main" val="3441309879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2112531063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170808380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2963702068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1646600096"/>
                    </a:ext>
                  </a:extLst>
                </a:gridCol>
              </a:tblGrid>
              <a:tr h="148181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лагеря: 433825, Ульяновская область, Николаевский район, п. Белое озеро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  8(8424)72-34-43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zhemchuzhina2021@yandex.ru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 </a:t>
                      </a:r>
                      <a:r>
                        <a:rPr kumimoji="0" lang="ru-RU" sz="1400" u="sng" strike="noStrike" cap="none" normalizeH="0" baseline="0" dirty="0" smtClean="0">
                          <a:ln>
                            <a:noFill/>
                          </a:ln>
                          <a:effectLst/>
                          <a:hlinkClick r:id="" action="ppaction://noaction"/>
                        </a:rPr>
                        <a:t>olga.gobuzova@mail.ru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u="none" strike="noStrike" kern="1200" dirty="0" smtClean="0">
                          <a:hlinkClick r:id="" action="ppaction://noaction"/>
                        </a:rPr>
                        <a:t>https://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hlinkClick r:id="" action="ppaction://noaction"/>
                        </a:rPr>
                        <a:t>je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 action="ppaction://noaction"/>
                        </a:rPr>
                        <a:t>m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 action="ppaction://noaction"/>
                        </a:rPr>
                        <a:t>.3dn.ru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vk.com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//МУ О</a:t>
                      </a:r>
                      <a:r>
                        <a:rPr lang="ru-RU" sz="1400" kern="1200" dirty="0" smtClean="0"/>
                        <a:t>ДЛ </a:t>
                      </a:r>
                      <a:r>
                        <a:rPr lang="ru-RU" sz="1400" kern="1200" baseline="0" dirty="0" smtClean="0"/>
                        <a:t>«</a:t>
                      </a:r>
                      <a:r>
                        <a:rPr lang="ru-RU" sz="1400" kern="1200" dirty="0" smtClean="0"/>
                        <a:t>ЖЕМЧУЖИНА»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108860"/>
                  </a:ext>
                </a:extLst>
              </a:tr>
              <a:tr h="1592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01.06 -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21.06.2024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7 - 15 лет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24.06 -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7 - 15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17.07 -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06.08.2024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7 - 15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09.08 -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7 - 15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Новицкий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Александр Викторович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8-999-769-19-33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740091"/>
                  </a:ext>
                </a:extLst>
              </a:tr>
              <a:tr h="123033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«Всё начинается с семьи»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083659"/>
                  </a:ext>
                </a:extLst>
              </a:tr>
              <a:tr h="1481814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33 500,00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17 972,39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886760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5144"/>
            <a:ext cx="1591260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27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9556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         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МБОУ ДОД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Детский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оздоровительно - образовательный лагерь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Звёздочка»</a:t>
            </a:r>
          </a:p>
        </p:txBody>
      </p:sp>
      <p:graphicFrame>
        <p:nvGraphicFramePr>
          <p:cNvPr id="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702736"/>
              </p:ext>
            </p:extLst>
          </p:nvPr>
        </p:nvGraphicFramePr>
        <p:xfrm>
          <a:off x="142846" y="1162053"/>
          <a:ext cx="8858310" cy="5649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9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2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989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433526, Ульяновская область, с. Бригадировка, Курортное шоссе, д.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8(8423)52-28-17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lager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.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zvezdochka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@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yandex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.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ru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https: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//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zvezdochka73.ucoz.net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//club19459973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2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01.06 -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21.06.2024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7 - 17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24.06 -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14.07.2024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17.07 -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06.08.2024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 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09.08  -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29.08.2024 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 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ДИРЕКТОР</a:t>
                      </a:r>
                      <a:endParaRPr kumimoji="0" lang="ru-RU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Зимуков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Эдуард Маратович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8-908-471-05-63  </a:t>
                      </a:r>
                      <a:endParaRPr kumimoji="0" 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5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«Мир профессий» (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профориентационная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смена)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Спорт – жизнь!»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«Защитники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земли русской»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«Мы – наследники традиций»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460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34 015,72 </a:t>
                      </a: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17 972,39 руб.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Рисунок 7" descr="Детский оздоровительный лагерь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8633"/>
            <a:ext cx="792088" cy="750168"/>
          </a:xfrm>
          <a:prstGeom prst="flowChartConnector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82" y="4365104"/>
            <a:ext cx="1831898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18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884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оздоровительный лагерь им. Деева</a:t>
            </a:r>
          </a:p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МАУ ДО города Ульяновска ДООЦ им. Деева 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Рисунок 1" descr="C:\Users\111\Downloads\лого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0041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58714"/>
              </p:ext>
            </p:extLst>
          </p:nvPr>
        </p:nvGraphicFramePr>
        <p:xfrm>
          <a:off x="179390" y="1098508"/>
          <a:ext cx="8821765" cy="56851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353">
                  <a:extLst>
                    <a:ext uri="{9D8B030D-6E8A-4147-A177-3AD203B41FA5}">
                      <a16:colId xmlns:a16="http://schemas.microsoft.com/office/drawing/2014/main" val="3899077784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1925071689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3935810798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4238957152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2304002832"/>
                    </a:ext>
                  </a:extLst>
                </a:gridCol>
              </a:tblGrid>
              <a:tr h="1178364">
                <a:tc gridSpan="5"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u="none" strike="noStrike" kern="1200" spc="0" dirty="0" smtClean="0">
                          <a:ln>
                            <a:noFill/>
                          </a:ln>
                        </a:rPr>
                        <a:t>Адрес лагеря: </a:t>
                      </a:r>
                      <a:r>
                        <a:rPr lang="ru-RU" sz="1400" u="none" strike="noStrike" kern="1200" spc="0" dirty="0" smtClean="0">
                          <a:ln>
                            <a:noFill/>
                          </a:ln>
                        </a:rPr>
                        <a:t>432057, Ульяновская область, г. Ульяновск, Оренбургская ул.,  д. 41б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u="none" strike="noStrike" kern="1200" spc="0" dirty="0" smtClean="0">
                          <a:ln>
                            <a:noFill/>
                          </a:ln>
                        </a:rPr>
                        <a:t>тел.  </a:t>
                      </a:r>
                      <a:r>
                        <a:rPr lang="ru-RU" sz="1400" u="none" strike="noStrike" kern="1200" spc="0" dirty="0" smtClean="0">
                          <a:ln>
                            <a:noFill/>
                          </a:ln>
                        </a:rPr>
                        <a:t>8(8422)52-16-73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u="none" strike="noStrike" kern="1200" spc="0" dirty="0" smtClean="0">
                          <a:ln>
                            <a:noFill/>
                          </a:ln>
                        </a:rPr>
                        <a:t>E-</a:t>
                      </a:r>
                      <a:r>
                        <a:rPr lang="ru-RU" sz="1400" b="1" u="none" strike="noStrike" kern="1200" spc="0" dirty="0" err="1" smtClean="0">
                          <a:ln>
                            <a:noFill/>
                          </a:ln>
                        </a:rPr>
                        <a:t>mail</a:t>
                      </a:r>
                      <a:r>
                        <a:rPr lang="ru-RU" sz="1400" b="1" u="none" strike="noStrike" kern="1200" spc="0" dirty="0" smtClean="0">
                          <a:ln>
                            <a:noFill/>
                          </a:ln>
                        </a:rPr>
                        <a:t>: </a:t>
                      </a:r>
                      <a:r>
                        <a:rPr lang="ru-RU" sz="1400" u="none" strike="noStrike" kern="1200" spc="0" dirty="0" smtClean="0">
                          <a:ln>
                            <a:noFill/>
                          </a:ln>
                        </a:rPr>
                        <a:t>lagerdeeva@mail.ru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u="none" strike="noStrike" kern="1200" spc="0" dirty="0" err="1" smtClean="0">
                          <a:ln>
                            <a:noFill/>
                          </a:ln>
                        </a:rPr>
                        <a:t>http</a:t>
                      </a:r>
                      <a:r>
                        <a:rPr lang="en-US" sz="1400" b="1" u="none" strike="noStrike" kern="1200" spc="0" dirty="0" smtClean="0">
                          <a:ln>
                            <a:noFill/>
                          </a:ln>
                        </a:rPr>
                        <a:t>s</a:t>
                      </a:r>
                      <a:r>
                        <a:rPr lang="ru-RU" sz="1400" b="1" u="none" strike="noStrike" kern="1200" spc="0" dirty="0" smtClean="0">
                          <a:ln>
                            <a:noFill/>
                          </a:ln>
                        </a:rPr>
                        <a:t>: </a:t>
                      </a:r>
                      <a:r>
                        <a:rPr lang="ru-RU" sz="1400" u="none" strike="noStrike" kern="1200" spc="0" dirty="0" smtClean="0">
                          <a:ln>
                            <a:noFill/>
                          </a:ln>
                        </a:rPr>
                        <a:t>//lagerdeeva.ru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u="none" strike="noStrike" kern="1200" spc="0" dirty="0" smtClean="0">
                          <a:ln>
                            <a:noFill/>
                          </a:ln>
                        </a:rPr>
                        <a:t>vk.com: </a:t>
                      </a:r>
                      <a:r>
                        <a:rPr lang="ru-RU" sz="1400" u="none" strike="noStrike" kern="1200" spc="0" dirty="0" smtClean="0">
                          <a:ln>
                            <a:noFill/>
                          </a:ln>
                        </a:rPr>
                        <a:t>//</a:t>
                      </a:r>
                      <a:r>
                        <a:rPr lang="en-US" sz="1400" u="none" strike="noStrike" kern="1200" spc="0" dirty="0" smtClean="0">
                          <a:ln>
                            <a:noFill/>
                          </a:ln>
                        </a:rPr>
                        <a:t>public209569872</a:t>
                      </a:r>
                      <a:endParaRPr lang="ru-RU" sz="1400" u="none" strike="noStrike" kern="1200" spc="0" dirty="0" smtClean="0">
                        <a:ln>
                          <a:noFill/>
                        </a:ln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85204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u="none" strike="noStrike" kern="1200" spc="0" dirty="0">
                          <a:ln>
                            <a:noFill/>
                          </a:ln>
                        </a:rPr>
                        <a:t>1 смена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u="none" strike="noStrike" kern="1200" spc="0" dirty="0">
                          <a:ln>
                            <a:noFill/>
                          </a:ln>
                        </a:rPr>
                        <a:t>01.06 - </a:t>
                      </a:r>
                      <a:r>
                        <a:rPr lang="ru-RU" sz="1200" u="none" strike="noStrike" kern="1200" spc="0" dirty="0" smtClean="0">
                          <a:ln>
                            <a:noFill/>
                          </a:ln>
                        </a:rPr>
                        <a:t>21.06.202</a:t>
                      </a:r>
                      <a:r>
                        <a:rPr lang="ru-RU" sz="1200" u="none" strike="noStrike" kern="1200" spc="0" dirty="0">
                          <a:ln>
                            <a:noFill/>
                          </a:ln>
                        </a:rPr>
                        <a:t>4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u="none" strike="noStrike" kern="1200" spc="0" dirty="0">
                          <a:ln>
                            <a:noFill/>
                          </a:ln>
                        </a:rPr>
                        <a:t>(21 день)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u="none" strike="noStrike" kern="1200" spc="0" dirty="0">
                        <a:ln>
                          <a:noFill/>
                        </a:ln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u="none" strike="noStrike" kern="1200" spc="0" dirty="0">
                          <a:ln>
                            <a:noFill/>
                          </a:ln>
                        </a:rPr>
                        <a:t>Возраст детей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u="none" strike="noStrike" kern="1200" spc="0" dirty="0">
                          <a:ln>
                            <a:noFill/>
                          </a:ln>
                        </a:rPr>
                        <a:t>7 - 17 лет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u="none" strike="noStrike" kern="1200" spc="0" dirty="0">
                          <a:ln>
                            <a:noFill/>
                          </a:ln>
                        </a:rPr>
                        <a:t>2 смена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u="none" strike="noStrike" kern="1200" spc="0" dirty="0">
                          <a:ln>
                            <a:noFill/>
                          </a:ln>
                        </a:rPr>
                        <a:t>24.06 - </a:t>
                      </a:r>
                      <a:r>
                        <a:rPr lang="ru-RU" sz="1200" u="none" strike="noStrike" kern="1200" spc="0" dirty="0" smtClean="0">
                          <a:ln>
                            <a:noFill/>
                          </a:ln>
                        </a:rPr>
                        <a:t>14.07.202</a:t>
                      </a:r>
                      <a:r>
                        <a:rPr lang="ru-RU" sz="1200" u="none" strike="noStrike" kern="1200" spc="0" dirty="0">
                          <a:ln>
                            <a:noFill/>
                          </a:ln>
                        </a:rPr>
                        <a:t>4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u="none" strike="noStrike" kern="1200" spc="0" dirty="0">
                          <a:ln>
                            <a:noFill/>
                          </a:ln>
                        </a:rPr>
                        <a:t>(21 день)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u="none" strike="noStrike" kern="1200" spc="0" dirty="0">
                        <a:ln>
                          <a:noFill/>
                        </a:ln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u="none" strike="noStrike" kern="1200" spc="0" dirty="0">
                          <a:ln>
                            <a:noFill/>
                          </a:ln>
                        </a:rPr>
                        <a:t>Возраст детей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u="none" strike="noStrike" kern="1200" spc="0" dirty="0">
                          <a:ln>
                            <a:noFill/>
                          </a:ln>
                        </a:rPr>
                        <a:t>7 - 17 лет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u="none" strike="noStrike" kern="1200" spc="0" dirty="0">
                          <a:ln>
                            <a:noFill/>
                          </a:ln>
                        </a:rPr>
                        <a:t>3 смена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u="none" strike="noStrike" kern="1200" spc="0" dirty="0">
                          <a:ln>
                            <a:noFill/>
                          </a:ln>
                        </a:rPr>
                        <a:t>17.07 -  </a:t>
                      </a:r>
                      <a:r>
                        <a:rPr lang="ru-RU" sz="1200" u="none" strike="noStrike" kern="1200" spc="0" dirty="0" smtClean="0">
                          <a:ln>
                            <a:noFill/>
                          </a:ln>
                        </a:rPr>
                        <a:t>06.08.202</a:t>
                      </a:r>
                      <a:r>
                        <a:rPr lang="ru-RU" sz="1200" u="none" strike="noStrike" kern="1200" spc="0" dirty="0">
                          <a:ln>
                            <a:noFill/>
                          </a:ln>
                        </a:rPr>
                        <a:t>4</a:t>
                      </a:r>
                      <a:r>
                        <a:rPr lang="ru-RU" sz="1200" u="none" strike="noStrike" kern="1200" spc="0" dirty="0" smtClean="0">
                          <a:ln>
                            <a:noFill/>
                          </a:ln>
                        </a:rPr>
                        <a:t>                   </a:t>
                      </a:r>
                      <a:r>
                        <a:rPr lang="ru-RU" sz="1200" u="none" strike="noStrike" kern="1200" spc="0" dirty="0">
                          <a:ln>
                            <a:noFill/>
                          </a:ln>
                        </a:rPr>
                        <a:t>(21 день)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b="1" u="none" strike="noStrike" kern="1200" spc="0" dirty="0">
                        <a:ln>
                          <a:noFill/>
                        </a:ln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u="none" strike="noStrike" kern="1200" spc="0" dirty="0">
                          <a:ln>
                            <a:noFill/>
                          </a:ln>
                        </a:rPr>
                        <a:t>Возраст детей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u="none" strike="noStrike" kern="1200" spc="0" dirty="0">
                          <a:ln>
                            <a:noFill/>
                          </a:ln>
                        </a:rPr>
                        <a:t>7 - 17 лет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u="none" strike="noStrike" kern="1200" spc="0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1200" b="1" u="none" strike="noStrike" kern="1200" spc="0" dirty="0">
                          <a:ln>
                            <a:noFill/>
                          </a:ln>
                        </a:rPr>
                        <a:t>4 смена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u="none" strike="noStrike" kern="1200" spc="0" dirty="0">
                          <a:ln>
                            <a:noFill/>
                          </a:ln>
                        </a:rPr>
                        <a:t>09.08 - </a:t>
                      </a:r>
                      <a:r>
                        <a:rPr lang="ru-RU" sz="1200" u="none" strike="noStrike" kern="1200" spc="0" dirty="0" smtClean="0">
                          <a:ln>
                            <a:noFill/>
                          </a:ln>
                        </a:rPr>
                        <a:t>29.08.202</a:t>
                      </a:r>
                      <a:r>
                        <a:rPr lang="ru-RU" sz="1200" u="none" strike="noStrike" kern="1200" spc="0" dirty="0">
                          <a:ln>
                            <a:noFill/>
                          </a:ln>
                        </a:rPr>
                        <a:t>4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u="none" strike="noStrike" kern="1200" spc="0" dirty="0">
                          <a:ln>
                            <a:noFill/>
                          </a:ln>
                        </a:rPr>
                        <a:t>(21 день)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u="none" strike="noStrike" kern="1200" spc="0" dirty="0">
                        <a:ln>
                          <a:noFill/>
                        </a:ln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u="none" strike="noStrike" kern="1200" spc="0" dirty="0">
                          <a:ln>
                            <a:noFill/>
                          </a:ln>
                        </a:rPr>
                        <a:t>Возраст детей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u="none" strike="noStrike" kern="1200" spc="0" dirty="0">
                          <a:ln>
                            <a:noFill/>
                          </a:ln>
                        </a:rPr>
                        <a:t>7 - 17 лет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200" u="none" strike="noStrike" kern="1200" spc="0" dirty="0" smtClean="0">
                        <a:ln>
                          <a:noFill/>
                        </a:ln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u="none" strike="noStrike" kern="1200" spc="0" dirty="0" smtClean="0">
                          <a:ln>
                            <a:noFill/>
                          </a:ln>
                        </a:rPr>
                        <a:t>ДИРЕКТОР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u="none" strike="noStrike" kern="1200" spc="0" dirty="0" smtClean="0">
                          <a:ln>
                            <a:noFill/>
                          </a:ln>
                        </a:rPr>
                        <a:t> 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u="none" strike="noStrike" kern="1200" spc="0" dirty="0" err="1" smtClean="0">
                          <a:ln>
                            <a:noFill/>
                          </a:ln>
                        </a:rPr>
                        <a:t>Абаимов</a:t>
                      </a:r>
                      <a:endParaRPr lang="ru-RU" sz="1400" u="none" strike="noStrike" kern="1200" spc="0" dirty="0" smtClean="0">
                        <a:ln>
                          <a:noFill/>
                        </a:ln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u="none" strike="noStrike" kern="1200" spc="0" dirty="0" smtClean="0">
                          <a:ln>
                            <a:noFill/>
                          </a:ln>
                        </a:rPr>
                        <a:t>Сергей Валентинович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1400" u="none" strike="noStrike" kern="1200" spc="0" dirty="0" smtClean="0">
                        <a:ln>
                          <a:noFill/>
                        </a:ln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u="none" strike="noStrike" kern="1200" spc="0" dirty="0" smtClean="0">
                          <a:ln>
                            <a:noFill/>
                          </a:ln>
                        </a:rPr>
                        <a:t>8-906-144-82-12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901226"/>
                  </a:ext>
                </a:extLst>
              </a:tr>
              <a:tr h="1763608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Программа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«От Винта! Курс на мечту»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Программа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«От Винта!                                   Курс на мечту»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профориентационная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смена)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Школа робототехники 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StartJunior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en-US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РобоЛагерь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– Технологии Будущего»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Программа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«От Винта! Курс                         на мечту»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07502"/>
                  </a:ext>
                </a:extLst>
              </a:tr>
              <a:tr h="1410715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Цена путёвки (проект)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31 150,00 руб.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Сумма возмещения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17 972,39 руб.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Цена путёвки (проект)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31 150,00 руб.                         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Школа робототехники              </a:t>
                      </a:r>
                      <a:r>
                        <a:rPr kumimoji="0" lang="ru-RU" sz="12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38 650,00 руб.</a:t>
                      </a: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Сумма возмещения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17 972,39 руб.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Цена путёвки (проект)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31 150,00 руб.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Сумма возмещения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17 972,39 руб.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697400"/>
                  </a:ext>
                </a:extLst>
              </a:tr>
            </a:tbl>
          </a:graphicData>
        </a:graphic>
      </p:graphicFrame>
      <p:pic>
        <p:nvPicPr>
          <p:cNvPr id="10" name="Picture 2" descr="image"/>
          <p:cNvPicPr>
            <a:picLocks noChangeAspect="1" noChangeArrowheads="1"/>
          </p:cNvPicPr>
          <p:nvPr/>
        </p:nvPicPr>
        <p:blipFill>
          <a:blip r:embed="rId4"/>
          <a:srcRect r="44032" b="-2380"/>
          <a:stretch>
            <a:fillRect/>
          </a:stretch>
        </p:blipFill>
        <p:spPr bwMode="auto">
          <a:xfrm>
            <a:off x="7308304" y="4725144"/>
            <a:ext cx="1570627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1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6084" y="44624"/>
            <a:ext cx="8821768" cy="10270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 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Детский санаторно- оздоровительный лагерь «Итиль»</a:t>
            </a:r>
          </a:p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          АО «Санаторий «Итиль»</a:t>
            </a:r>
            <a:endParaRPr lang="ru-RU" alt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092607"/>
              </p:ext>
            </p:extLst>
          </p:nvPr>
        </p:nvGraphicFramePr>
        <p:xfrm>
          <a:off x="156085" y="1124746"/>
          <a:ext cx="8821765" cy="56658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1619">
                  <a:extLst>
                    <a:ext uri="{9D8B030D-6E8A-4147-A177-3AD203B41FA5}">
                      <a16:colId xmlns:a16="http://schemas.microsoft.com/office/drawing/2014/main" val="46825929"/>
                    </a:ext>
                  </a:extLst>
                </a:gridCol>
                <a:gridCol w="1777087">
                  <a:extLst>
                    <a:ext uri="{9D8B030D-6E8A-4147-A177-3AD203B41FA5}">
                      <a16:colId xmlns:a16="http://schemas.microsoft.com/office/drawing/2014/main" val="3871512526"/>
                    </a:ext>
                  </a:extLst>
                </a:gridCol>
                <a:gridCol w="1895321">
                  <a:extLst>
                    <a:ext uri="{9D8B030D-6E8A-4147-A177-3AD203B41FA5}">
                      <a16:colId xmlns:a16="http://schemas.microsoft.com/office/drawing/2014/main" val="382910985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082701226"/>
                    </a:ext>
                  </a:extLst>
                </a:gridCol>
                <a:gridCol w="1597538">
                  <a:extLst>
                    <a:ext uri="{9D8B030D-6E8A-4147-A177-3AD203B41FA5}">
                      <a16:colId xmlns:a16="http://schemas.microsoft.com/office/drawing/2014/main" val="1112900980"/>
                    </a:ext>
                  </a:extLst>
                </a:gridCol>
              </a:tblGrid>
              <a:tr h="91307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Адрес лагеря: </a:t>
                      </a: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432010, Ульяновская область, г. Ульяновск, Оренбургская ул.,  д. 1, </a:t>
                      </a: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тел. </a:t>
                      </a: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8(8422)27-83-90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buhitil@mail.ru</a:t>
                      </a:r>
                      <a:endParaRPr kumimoji="0" lang="ru-RU" alt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https: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 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hlinkClick r:id="" action="ppaction://noaction"/>
                        </a:rPr>
                        <a:t>//</a:t>
                      </a: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" action="ppaction://noaction"/>
                        </a:rPr>
                        <a:t>itilsanatorium.ru</a:t>
                      </a:r>
                      <a:endParaRPr kumimoji="0" lang="ru-RU" alt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//</a:t>
                      </a:r>
                      <a:r>
                        <a:rPr kumimoji="0" lang="en-US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itilsanatorium73</a:t>
                      </a:r>
                      <a:endParaRPr kumimoji="0" lang="ru-RU" alt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587763"/>
                  </a:ext>
                </a:extLst>
              </a:tr>
              <a:tr h="1148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смена</a:t>
                      </a:r>
                      <a:endParaRPr kumimoji="0" lang="en-US" alt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31.05- </a:t>
                      </a:r>
                      <a:r>
                        <a:rPr kumimoji="0" lang="en-US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en-US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06</a:t>
                      </a: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n-US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23.06 - 13.07.2024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16.07 -  05.08.2024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7 - 17 лет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08.08 - 28.08.2024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7- 17 лет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ГЕНЕРАЛЬНЫЙ ДИРЕКТОР</a:t>
                      </a:r>
                      <a:endParaRPr kumimoji="0" lang="ru-RU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Самосудова</a:t>
                      </a:r>
                      <a:endParaRPr kumimoji="0" lang="ru-RU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Любовь Николаевна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8-953-989-42-47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079647"/>
                  </a:ext>
                </a:extLst>
              </a:tr>
              <a:tr h="1502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Программа 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«Цифровое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лето                   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Итиле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2024»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цифрового образования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 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-куб»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«Цифровое лето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в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Итиле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ADVENTURES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языковой лагерь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цифрового образования детей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-куб»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Программа 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«Цифровое лето в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Итиле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2024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цифрового образования детей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-куб»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817785"/>
                  </a:ext>
                </a:extLst>
              </a:tr>
              <a:tr h="19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путёвки   </a:t>
                      </a:r>
                      <a:endParaRPr kumimoji="0" lang="en-US" alt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«Цифровое лето в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Итиле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2024»</a:t>
                      </a:r>
                      <a:r>
                        <a:rPr kumimoji="0" lang="ru-RU" alt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42 500 ,00 руб.</a:t>
                      </a:r>
                      <a:endParaRPr kumimoji="0" lang="en-US" altLang="ru-RU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ru-RU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цифрового образования детей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-куб»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ru-RU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ru-RU" altLang="ru-RU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2 500 ,00 руб.</a:t>
                      </a:r>
                      <a:endParaRPr kumimoji="0" lang="en-US" altLang="ru-RU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 возмещения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17 972,39 руб</a:t>
                      </a:r>
                      <a:r>
                        <a:rPr kumimoji="0" lang="ru-RU" alt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altLang="ru-RU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Цена </a:t>
                      </a:r>
                      <a:r>
                        <a:rPr kumimoji="0" lang="ru-RU" alt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путёвки   </a:t>
                      </a:r>
                      <a:endParaRPr kumimoji="0" lang="en-US" alt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«Цифровое лето в 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Итиле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2024»</a:t>
                      </a:r>
                      <a:r>
                        <a:rPr kumimoji="0" lang="ru-RU" alt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42 500 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«Языковой лагерь»</a:t>
                      </a:r>
                      <a:endParaRPr kumimoji="0" lang="ru-RU" alt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54 500,00руб</a:t>
                      </a:r>
                      <a:r>
                        <a:rPr kumimoji="0" lang="ru-RU" altLang="ru-RU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цифрового образования детей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-куб»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ru-RU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ru-RU" altLang="ru-RU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2 500 ,00 руб.</a:t>
                      </a:r>
                      <a:endParaRPr kumimoji="0" lang="en-US" altLang="ru-RU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Сумма возмещения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17 972,39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Цена </a:t>
                      </a:r>
                      <a:r>
                        <a:rPr kumimoji="0" lang="ru-RU" alt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путёвки   </a:t>
                      </a:r>
                      <a:endParaRPr kumimoji="0" lang="en-US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«Цифровое лето в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Итиле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2024»</a:t>
                      </a:r>
                      <a:r>
                        <a:rPr kumimoji="0" lang="ru-RU" alt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42 500 ,00 руб.</a:t>
                      </a:r>
                      <a:endParaRPr kumimoji="0" lang="en-US" alt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цифрового образования детей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-куб»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ru-RU" alt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2 500 ,00 руб.</a:t>
                      </a:r>
                      <a:endParaRPr kumimoji="0" lang="en-US" alt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Сумма возмещения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17 972,39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203500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83BAE0-FB55-4E10-9FEC-2ED116E1F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792088" cy="7891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18A0B6-8880-41FA-B744-85E2EF3A3E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509120"/>
            <a:ext cx="1440160" cy="215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26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4108</TotalTime>
  <Words>5479</Words>
  <Application>Microsoft Office PowerPoint</Application>
  <PresentationFormat>Экран (4:3)</PresentationFormat>
  <Paragraphs>1872</Paragraphs>
  <Slides>28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Microsoft YaHei</vt:lpstr>
      <vt:lpstr>宋体</vt:lpstr>
      <vt:lpstr>Arial</vt:lpstr>
      <vt:lpstr>Calibri</vt:lpstr>
      <vt:lpstr>Calibri Light</vt:lpstr>
      <vt:lpstr>等线</vt:lpstr>
      <vt:lpstr>Mangal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kjdfkjhj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user</dc:creator>
  <cp:lastModifiedBy>Мамонова ЛА</cp:lastModifiedBy>
  <cp:revision>636</cp:revision>
  <cp:lastPrinted>2023-12-26T07:04:07Z</cp:lastPrinted>
  <dcterms:created xsi:type="dcterms:W3CDTF">2021-01-29T05:46:49Z</dcterms:created>
  <dcterms:modified xsi:type="dcterms:W3CDTF">2024-01-09T07:10:41Z</dcterms:modified>
</cp:coreProperties>
</file>